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Poppins Heavy" charset="1" panose="00000A00000000000000"/>
      <p:regular r:id="rId18"/>
    </p:embeddedFont>
    <p:embeddedFont>
      <p:font typeface="Garet Bold" charset="1" panose="00000000000000000000"/>
      <p:regular r:id="rId19"/>
    </p:embeddedFont>
    <p:embeddedFont>
      <p:font typeface="Poppins" charset="1" panose="00000500000000000000"/>
      <p:regular r:id="rId20"/>
    </p:embeddedFont>
    <p:embeddedFont>
      <p:font typeface="Poppins Bold" charset="1" panose="00000800000000000000"/>
      <p:regular r:id="rId21"/>
    </p:embeddedFont>
    <p:embeddedFont>
      <p:font typeface="Canva Sans Bold" charset="1" panose="020B0803030501040103"/>
      <p:regular r:id="rId22"/>
    </p:embeddedFont>
    <p:embeddedFont>
      <p:font typeface="Garet"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gif" Type="http://schemas.openxmlformats.org/officeDocument/2006/relationships/image"/><Relationship Id="rId4" Target="../media/image3.gif" Type="http://schemas.openxmlformats.org/officeDocument/2006/relationships/image"/><Relationship Id="rId5" Target="../media/image4.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gif"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 Id="rId3" Target="../media/image15.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gif"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 Id="rId3" Target="../media/image13.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gif" Type="http://schemas.openxmlformats.org/officeDocument/2006/relationships/image"/><Relationship Id="rId5" Target="../media/image15.gif" Type="http://schemas.openxmlformats.org/officeDocument/2006/relationships/image"/><Relationship Id="rId6" Target="../media/image27.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27.gif" Type="http://schemas.openxmlformats.org/officeDocument/2006/relationships/image"/><Relationship Id="rId7" Target="../media/image15.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https://maven.apache.org/download.cgi" TargetMode="External" Type="http://schemas.openxmlformats.org/officeDocument/2006/relationships/hyperlink"/><Relationship Id="rId5" Target="https://maven.apache.org/download.cgi" TargetMode="External" Type="http://schemas.openxmlformats.org/officeDocument/2006/relationships/hyperlink"/><Relationship Id="rId6" Target="https://maven.apache.org/download.cgi" TargetMode="External" Type="http://schemas.openxmlformats.org/officeDocument/2006/relationships/hyperlink"/><Relationship Id="rId7" Target="https://maven.apache.org/download.cgi" TargetMode="External" Type="http://schemas.openxmlformats.org/officeDocument/2006/relationships/hyperlink"/><Relationship Id="rId8" Target="../media/image30.png" Type="http://schemas.openxmlformats.org/officeDocument/2006/relationships/image"/><Relationship Id="rId9" Target="../media/image31.gif"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2.gif"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C341"/>
        </a:solidFill>
      </p:bgPr>
    </p:bg>
    <p:spTree>
      <p:nvGrpSpPr>
        <p:cNvPr id="1" name=""/>
        <p:cNvGrpSpPr/>
        <p:nvPr/>
      </p:nvGrpSpPr>
      <p:grpSpPr>
        <a:xfrm>
          <a:off x="0" y="0"/>
          <a:ext cx="0" cy="0"/>
          <a:chOff x="0" y="0"/>
          <a:chExt cx="0" cy="0"/>
        </a:xfrm>
      </p:grpSpPr>
      <p:sp>
        <p:nvSpPr>
          <p:cNvPr name="Freeform 2" id="2"/>
          <p:cNvSpPr/>
          <p:nvPr/>
        </p:nvSpPr>
        <p:spPr>
          <a:xfrm flipH="false" flipV="false" rot="0">
            <a:off x="447838" y="3877491"/>
            <a:ext cx="6776581" cy="5662528"/>
          </a:xfrm>
          <a:custGeom>
            <a:avLst/>
            <a:gdLst/>
            <a:ahLst/>
            <a:cxnLst/>
            <a:rect r="r" b="b" t="t" l="l"/>
            <a:pathLst>
              <a:path h="5662528" w="6776581">
                <a:moveTo>
                  <a:pt x="0" y="0"/>
                </a:moveTo>
                <a:lnTo>
                  <a:pt x="6776580" y="0"/>
                </a:lnTo>
                <a:lnTo>
                  <a:pt x="6776580" y="5662528"/>
                </a:lnTo>
                <a:lnTo>
                  <a:pt x="0" y="5662528"/>
                </a:lnTo>
                <a:lnTo>
                  <a:pt x="0" y="0"/>
                </a:lnTo>
                <a:close/>
              </a:path>
            </a:pathLst>
          </a:custGeom>
          <a:blipFill>
            <a:blip r:embed="rId2"/>
            <a:stretch>
              <a:fillRect l="-1971" t="-1177" r="0" b="-1177"/>
            </a:stretch>
          </a:blipFill>
        </p:spPr>
      </p:sp>
      <p:pic>
        <p:nvPicPr>
          <p:cNvPr name="Picture 3" id="3"/>
          <p:cNvPicPr>
            <a:picLocks noChangeAspect="true"/>
          </p:cNvPicPr>
          <p:nvPr/>
        </p:nvPicPr>
        <p:blipFill>
          <a:blip r:embed="rId3"/>
          <a:srcRect l="0" t="0" r="0" b="0"/>
          <a:stretch>
            <a:fillRect/>
          </a:stretch>
        </p:blipFill>
        <p:spPr>
          <a:xfrm flipH="false" flipV="false" rot="0">
            <a:off x="13988049" y="1028700"/>
            <a:ext cx="3476722" cy="3476722"/>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0" y="3877491"/>
            <a:ext cx="1866477" cy="1946547"/>
          </a:xfrm>
          <a:prstGeom prst="rect">
            <a:avLst/>
          </a:prstGeom>
        </p:spPr>
      </p:pic>
      <p:sp>
        <p:nvSpPr>
          <p:cNvPr name="TextBox 5" id="5"/>
          <p:cNvSpPr txBox="true"/>
          <p:nvPr/>
        </p:nvSpPr>
        <p:spPr>
          <a:xfrm rot="0">
            <a:off x="12387466" y="5264776"/>
            <a:ext cx="4663489" cy="1120109"/>
          </a:xfrm>
          <a:prstGeom prst="rect">
            <a:avLst/>
          </a:prstGeom>
        </p:spPr>
        <p:txBody>
          <a:bodyPr anchor="t" rtlCol="false" tIns="0" lIns="0" bIns="0" rIns="0">
            <a:spAutoFit/>
          </a:bodyPr>
          <a:lstStyle/>
          <a:p>
            <a:pPr algn="ctr">
              <a:lnSpc>
                <a:spcPts val="8816"/>
              </a:lnSpc>
            </a:pPr>
            <a:r>
              <a:rPr lang="en-US" sz="6297" b="true">
                <a:solidFill>
                  <a:srgbClr val="F5F5F5"/>
                </a:solidFill>
                <a:latin typeface="Poppins Heavy"/>
                <a:ea typeface="Poppins Heavy"/>
                <a:cs typeface="Poppins Heavy"/>
                <a:sym typeface="Poppins Heavy"/>
              </a:rPr>
              <a:t>Group 1</a:t>
            </a:r>
          </a:p>
        </p:txBody>
      </p:sp>
      <p:sp>
        <p:nvSpPr>
          <p:cNvPr name="TextBox 6" id="6"/>
          <p:cNvSpPr txBox="true"/>
          <p:nvPr/>
        </p:nvSpPr>
        <p:spPr>
          <a:xfrm rot="0">
            <a:off x="-909683" y="493110"/>
            <a:ext cx="15887204" cy="3096441"/>
          </a:xfrm>
          <a:prstGeom prst="rect">
            <a:avLst/>
          </a:prstGeom>
        </p:spPr>
        <p:txBody>
          <a:bodyPr anchor="t" rtlCol="false" tIns="0" lIns="0" bIns="0" rIns="0">
            <a:spAutoFit/>
          </a:bodyPr>
          <a:lstStyle/>
          <a:p>
            <a:pPr algn="ctr">
              <a:lnSpc>
                <a:spcPts val="12105"/>
              </a:lnSpc>
            </a:pPr>
            <a:r>
              <a:rPr lang="en-US" b="true" sz="8646">
                <a:solidFill>
                  <a:srgbClr val="FDFDFD"/>
                </a:solidFill>
                <a:latin typeface="Poppins Heavy"/>
                <a:ea typeface="Poppins Heavy"/>
                <a:cs typeface="Poppins Heavy"/>
                <a:sym typeface="Poppins Heavy"/>
              </a:rPr>
              <a:t>NarrateIT- Interactive Storytelling</a:t>
            </a:r>
          </a:p>
        </p:txBody>
      </p:sp>
      <p:sp>
        <p:nvSpPr>
          <p:cNvPr name="TextBox 7" id="7"/>
          <p:cNvSpPr txBox="true"/>
          <p:nvPr/>
        </p:nvSpPr>
        <p:spPr>
          <a:xfrm rot="0">
            <a:off x="12217413" y="6659288"/>
            <a:ext cx="5502771" cy="2174895"/>
          </a:xfrm>
          <a:prstGeom prst="rect">
            <a:avLst/>
          </a:prstGeom>
        </p:spPr>
        <p:txBody>
          <a:bodyPr anchor="t" rtlCol="false" tIns="0" lIns="0" bIns="0" rIns="0">
            <a:spAutoFit/>
          </a:bodyPr>
          <a:lstStyle/>
          <a:p>
            <a:pPr algn="l">
              <a:lnSpc>
                <a:spcPts val="3498"/>
              </a:lnSpc>
              <a:spcBef>
                <a:spcPct val="0"/>
              </a:spcBef>
            </a:pPr>
            <a:r>
              <a:rPr lang="en-US" b="true" sz="2499">
                <a:solidFill>
                  <a:srgbClr val="000000"/>
                </a:solidFill>
                <a:latin typeface="Garet Bold"/>
                <a:ea typeface="Garet Bold"/>
                <a:cs typeface="Garet Bold"/>
                <a:sym typeface="Garet Bold"/>
              </a:rPr>
              <a:t>Sarala Sharanappa Kanakagiri</a:t>
            </a:r>
          </a:p>
          <a:p>
            <a:pPr algn="l">
              <a:lnSpc>
                <a:spcPts val="3498"/>
              </a:lnSpc>
              <a:spcBef>
                <a:spcPct val="0"/>
              </a:spcBef>
            </a:pPr>
          </a:p>
          <a:p>
            <a:pPr algn="l">
              <a:lnSpc>
                <a:spcPts val="3498"/>
              </a:lnSpc>
              <a:spcBef>
                <a:spcPct val="0"/>
              </a:spcBef>
            </a:pPr>
            <a:r>
              <a:rPr lang="en-US" b="true" sz="2499">
                <a:solidFill>
                  <a:srgbClr val="000000"/>
                </a:solidFill>
                <a:latin typeface="Garet Bold"/>
                <a:ea typeface="Garet Bold"/>
                <a:cs typeface="Garet Bold"/>
                <a:sym typeface="Garet Bold"/>
              </a:rPr>
              <a:t> Rushitaben Pravinbhai Vachhani </a:t>
            </a:r>
          </a:p>
          <a:p>
            <a:pPr algn="l">
              <a:lnSpc>
                <a:spcPts val="3498"/>
              </a:lnSpc>
              <a:spcBef>
                <a:spcPct val="0"/>
              </a:spcBef>
            </a:pPr>
          </a:p>
          <a:p>
            <a:pPr algn="l">
              <a:lnSpc>
                <a:spcPts val="3498"/>
              </a:lnSpc>
              <a:spcBef>
                <a:spcPct val="0"/>
              </a:spcBef>
            </a:pPr>
            <a:r>
              <a:rPr lang="en-US" b="true" sz="2499">
                <a:solidFill>
                  <a:srgbClr val="000000"/>
                </a:solidFill>
                <a:latin typeface="Garet Bold"/>
                <a:ea typeface="Garet Bold"/>
                <a:cs typeface="Garet Bold"/>
                <a:sym typeface="Garet Bold"/>
              </a:rPr>
              <a:t> Amisha Bhawsar </a:t>
            </a:r>
          </a:p>
        </p:txBody>
      </p:sp>
      <p:pic>
        <p:nvPicPr>
          <p:cNvPr name="Picture 8" id="8"/>
          <p:cNvPicPr>
            <a:picLocks noChangeAspect="true"/>
          </p:cNvPicPr>
          <p:nvPr/>
        </p:nvPicPr>
        <p:blipFill>
          <a:blip r:embed="rId5"/>
          <a:srcRect l="0" t="0" r="0" b="0"/>
          <a:stretch>
            <a:fillRect/>
          </a:stretch>
        </p:blipFill>
        <p:spPr>
          <a:xfrm flipH="false" flipV="false" rot="0">
            <a:off x="14415376" y="740760"/>
            <a:ext cx="3304808" cy="3424671"/>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2020566" y="8071439"/>
            <a:ext cx="888295" cy="754243"/>
          </a:xfrm>
          <a:custGeom>
            <a:avLst/>
            <a:gdLst/>
            <a:ahLst/>
            <a:cxnLst/>
            <a:rect r="r" b="b" t="t" l="l"/>
            <a:pathLst>
              <a:path h="754243" w="888295">
                <a:moveTo>
                  <a:pt x="0" y="0"/>
                </a:moveTo>
                <a:lnTo>
                  <a:pt x="888295" y="0"/>
                </a:lnTo>
                <a:lnTo>
                  <a:pt x="888295" y="754243"/>
                </a:lnTo>
                <a:lnTo>
                  <a:pt x="0" y="754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8268" y="139176"/>
            <a:ext cx="7922830" cy="1463517"/>
            <a:chOff x="0" y="0"/>
            <a:chExt cx="1705854" cy="315108"/>
          </a:xfrm>
        </p:grpSpPr>
        <p:sp>
          <p:nvSpPr>
            <p:cNvPr name="Freeform 4" id="4"/>
            <p:cNvSpPr/>
            <p:nvPr/>
          </p:nvSpPr>
          <p:spPr>
            <a:xfrm flipH="false" flipV="false" rot="0">
              <a:off x="0" y="0"/>
              <a:ext cx="1705854" cy="315108"/>
            </a:xfrm>
            <a:custGeom>
              <a:avLst/>
              <a:gdLst/>
              <a:ahLst/>
              <a:cxnLst/>
              <a:rect r="r" b="b" t="t" l="l"/>
              <a:pathLst>
                <a:path h="315108" w="1705854">
                  <a:moveTo>
                    <a:pt x="49835" y="0"/>
                  </a:moveTo>
                  <a:lnTo>
                    <a:pt x="1656019" y="0"/>
                  </a:lnTo>
                  <a:cubicBezTo>
                    <a:pt x="1683542" y="0"/>
                    <a:pt x="1705854" y="22312"/>
                    <a:pt x="1705854" y="49835"/>
                  </a:cubicBezTo>
                  <a:lnTo>
                    <a:pt x="1705854" y="265273"/>
                  </a:lnTo>
                  <a:cubicBezTo>
                    <a:pt x="1705854" y="292796"/>
                    <a:pt x="1683542" y="315108"/>
                    <a:pt x="1656019" y="315108"/>
                  </a:cubicBezTo>
                  <a:lnTo>
                    <a:pt x="49835" y="315108"/>
                  </a:lnTo>
                  <a:cubicBezTo>
                    <a:pt x="22312" y="315108"/>
                    <a:pt x="0" y="292796"/>
                    <a:pt x="0" y="265273"/>
                  </a:cubicBezTo>
                  <a:lnTo>
                    <a:pt x="0" y="49835"/>
                  </a:lnTo>
                  <a:cubicBezTo>
                    <a:pt x="0" y="22312"/>
                    <a:pt x="22312" y="0"/>
                    <a:pt x="49835" y="0"/>
                  </a:cubicBezTo>
                  <a:close/>
                </a:path>
              </a:pathLst>
            </a:custGeom>
            <a:solidFill>
              <a:srgbClr val="FAB713"/>
            </a:solidFill>
          </p:spPr>
        </p:sp>
        <p:sp>
          <p:nvSpPr>
            <p:cNvPr name="TextBox 5" id="5"/>
            <p:cNvSpPr txBox="true"/>
            <p:nvPr/>
          </p:nvSpPr>
          <p:spPr>
            <a:xfrm>
              <a:off x="0" y="-85725"/>
              <a:ext cx="1705854" cy="400833"/>
            </a:xfrm>
            <a:prstGeom prst="rect">
              <a:avLst/>
            </a:prstGeom>
          </p:spPr>
          <p:txBody>
            <a:bodyPr anchor="ctr" rtlCol="false" tIns="50800" lIns="50800" bIns="50800" rIns="50800"/>
            <a:lstStyle/>
            <a:p>
              <a:pPr algn="l">
                <a:lnSpc>
                  <a:spcPts val="6719"/>
                </a:lnSpc>
              </a:pPr>
              <a:r>
                <a:rPr lang="en-US" sz="4799" b="true">
                  <a:solidFill>
                    <a:srgbClr val="FFFFFF"/>
                  </a:solidFill>
                  <a:latin typeface="Garet Bold"/>
                  <a:ea typeface="Garet Bold"/>
                  <a:cs typeface="Garet Bold"/>
                  <a:sym typeface="Garet Bold"/>
                </a:rPr>
                <a:t>Lesson Learned</a:t>
              </a:r>
            </a:p>
          </p:txBody>
        </p:sp>
      </p:grpSp>
      <p:sp>
        <p:nvSpPr>
          <p:cNvPr name="TextBox 6" id="6"/>
          <p:cNvSpPr txBox="true"/>
          <p:nvPr/>
        </p:nvSpPr>
        <p:spPr>
          <a:xfrm rot="0">
            <a:off x="768268" y="1871928"/>
            <a:ext cx="13736597" cy="8380822"/>
          </a:xfrm>
          <a:prstGeom prst="rect">
            <a:avLst/>
          </a:prstGeom>
        </p:spPr>
        <p:txBody>
          <a:bodyPr anchor="t" rtlCol="false" tIns="0" lIns="0" bIns="0" rIns="0">
            <a:spAutoFit/>
          </a:bodyPr>
          <a:lstStyle/>
          <a:p>
            <a:pPr algn="ctr">
              <a:lnSpc>
                <a:spcPts val="3739"/>
              </a:lnSpc>
              <a:spcBef>
                <a:spcPct val="0"/>
              </a:spcBef>
            </a:pPr>
            <a:r>
              <a:rPr lang="en-US" sz="2671">
                <a:solidFill>
                  <a:srgbClr val="000000"/>
                </a:solidFill>
                <a:latin typeface="Garet"/>
                <a:ea typeface="Garet"/>
                <a:cs typeface="Garet"/>
                <a:sym typeface="Garet"/>
              </a:rPr>
              <a:t>Thr</a:t>
            </a:r>
            <a:r>
              <a:rPr lang="en-US" sz="2671">
                <a:solidFill>
                  <a:srgbClr val="000000"/>
                </a:solidFill>
                <a:latin typeface="Garet"/>
                <a:ea typeface="Garet"/>
                <a:cs typeface="Garet"/>
                <a:sym typeface="Garet"/>
              </a:rPr>
              <a:t>oughout the project, we learned a lot as a team:</a:t>
            </a:r>
          </a:p>
          <a:p>
            <a:pPr algn="l">
              <a:lnSpc>
                <a:spcPts val="3739"/>
              </a:lnSpc>
            </a:pPr>
          </a:p>
          <a:p>
            <a:pPr algn="l">
              <a:lnSpc>
                <a:spcPts val="3739"/>
              </a:lnSpc>
            </a:pPr>
            <a:r>
              <a:rPr lang="en-US" b="true" sz="2671">
                <a:solidFill>
                  <a:srgbClr val="000000"/>
                </a:solidFill>
                <a:latin typeface="Garet Bold"/>
                <a:ea typeface="Garet Bold"/>
                <a:cs typeface="Garet Bold"/>
                <a:sym typeface="Garet Bold"/>
              </a:rPr>
              <a:t>Real-World Use of OOP Concepts</a:t>
            </a:r>
          </a:p>
          <a:p>
            <a:pPr algn="l">
              <a:lnSpc>
                <a:spcPts val="3739"/>
              </a:lnSpc>
            </a:pPr>
            <a:r>
              <a:rPr lang="en-US" sz="2671">
                <a:solidFill>
                  <a:srgbClr val="000000"/>
                </a:solidFill>
                <a:latin typeface="Garet"/>
                <a:ea typeface="Garet"/>
                <a:cs typeface="Garet"/>
                <a:sym typeface="Garet"/>
              </a:rPr>
              <a:t>We got hands-on experience with applying </a:t>
            </a:r>
            <a:r>
              <a:rPr lang="en-US" b="true" sz="2671">
                <a:solidFill>
                  <a:srgbClr val="000000"/>
                </a:solidFill>
                <a:latin typeface="Garet Bold"/>
                <a:ea typeface="Garet Bold"/>
                <a:cs typeface="Garet Bold"/>
                <a:sym typeface="Garet Bold"/>
              </a:rPr>
              <a:t>object-oriented</a:t>
            </a:r>
            <a:r>
              <a:rPr lang="en-US" sz="2671">
                <a:solidFill>
                  <a:srgbClr val="000000"/>
                </a:solidFill>
                <a:latin typeface="Garet"/>
                <a:ea typeface="Garet"/>
                <a:cs typeface="Garet"/>
                <a:sym typeface="Garet"/>
              </a:rPr>
              <a:t> principles in </a:t>
            </a:r>
            <a:r>
              <a:rPr lang="en-US" sz="2671">
                <a:solidFill>
                  <a:srgbClr val="000000"/>
                </a:solidFill>
                <a:latin typeface="Garet"/>
                <a:ea typeface="Garet"/>
                <a:cs typeface="Garet"/>
                <a:sym typeface="Garet"/>
              </a:rPr>
              <a:t>ac</a:t>
            </a:r>
            <a:r>
              <a:rPr lang="en-US" sz="2671">
                <a:solidFill>
                  <a:srgbClr val="000000"/>
                </a:solidFill>
                <a:latin typeface="Garet"/>
                <a:ea typeface="Garet"/>
                <a:cs typeface="Garet"/>
                <a:sym typeface="Garet"/>
              </a:rPr>
              <a:t>t</a:t>
            </a:r>
            <a:r>
              <a:rPr lang="en-US" sz="2671">
                <a:solidFill>
                  <a:srgbClr val="000000"/>
                </a:solidFill>
                <a:latin typeface="Garet"/>
                <a:ea typeface="Garet"/>
                <a:cs typeface="Garet"/>
                <a:sym typeface="Garet"/>
              </a:rPr>
              <a:t>ual</a:t>
            </a:r>
            <a:r>
              <a:rPr lang="en-US" sz="2671">
                <a:solidFill>
                  <a:srgbClr val="000000"/>
                </a:solidFill>
                <a:latin typeface="Garet"/>
                <a:ea typeface="Garet"/>
                <a:cs typeface="Garet"/>
                <a:sym typeface="Garet"/>
              </a:rPr>
              <a:t> code also used concepts from </a:t>
            </a:r>
            <a:r>
              <a:rPr lang="en-US" b="true" sz="2671">
                <a:solidFill>
                  <a:srgbClr val="000000"/>
                </a:solidFill>
                <a:latin typeface="Garet Bold"/>
                <a:ea typeface="Garet Bold"/>
                <a:cs typeface="Garet Bold"/>
                <a:sym typeface="Garet Bold"/>
              </a:rPr>
              <a:t>independent research</a:t>
            </a:r>
            <a:r>
              <a:rPr lang="en-US" sz="2671">
                <a:solidFill>
                  <a:srgbClr val="000000"/>
                </a:solidFill>
                <a:latin typeface="Garet"/>
                <a:ea typeface="Garet"/>
                <a:cs typeface="Garet"/>
                <a:sym typeface="Garet"/>
              </a:rPr>
              <a:t>, like:</a:t>
            </a:r>
          </a:p>
          <a:p>
            <a:pPr algn="l">
              <a:lnSpc>
                <a:spcPts val="3739"/>
              </a:lnSpc>
            </a:pPr>
            <a:r>
              <a:rPr lang="en-US" sz="2671">
                <a:solidFill>
                  <a:srgbClr val="000000"/>
                </a:solidFill>
                <a:latin typeface="Garet"/>
                <a:ea typeface="Garet"/>
                <a:cs typeface="Garet"/>
                <a:sym typeface="Garet"/>
              </a:rPr>
              <a:t> – How to use OpenCSV for reading story data</a:t>
            </a:r>
          </a:p>
          <a:p>
            <a:pPr algn="l">
              <a:lnSpc>
                <a:spcPts val="3739"/>
              </a:lnSpc>
            </a:pPr>
          </a:p>
          <a:p>
            <a:pPr algn="l">
              <a:lnSpc>
                <a:spcPts val="3739"/>
              </a:lnSpc>
            </a:pPr>
            <a:r>
              <a:rPr lang="en-US" b="true" sz="2671">
                <a:solidFill>
                  <a:srgbClr val="000000"/>
                </a:solidFill>
                <a:latin typeface="Garet Bold"/>
                <a:ea typeface="Garet Bold"/>
                <a:cs typeface="Garet Bold"/>
                <a:sym typeface="Garet Bold"/>
              </a:rPr>
              <a:t>Importance of Planning and Testing</a:t>
            </a:r>
          </a:p>
          <a:p>
            <a:pPr algn="l">
              <a:lnSpc>
                <a:spcPts val="3739"/>
              </a:lnSpc>
            </a:pPr>
            <a:r>
              <a:rPr lang="en-US" sz="2671">
                <a:solidFill>
                  <a:srgbClr val="000000"/>
                </a:solidFill>
                <a:latin typeface="Garet"/>
                <a:ea typeface="Garet"/>
                <a:cs typeface="Garet"/>
                <a:sym typeface="Garet"/>
              </a:rPr>
              <a:t> We realized how important it</a:t>
            </a:r>
            <a:r>
              <a:rPr lang="en-US" sz="2671">
                <a:solidFill>
                  <a:srgbClr val="000000"/>
                </a:solidFill>
                <a:latin typeface="Garet"/>
                <a:ea typeface="Garet"/>
                <a:cs typeface="Garet"/>
                <a:sym typeface="Garet"/>
              </a:rPr>
              <a:t> </a:t>
            </a:r>
            <a:r>
              <a:rPr lang="en-US" sz="2671">
                <a:solidFill>
                  <a:srgbClr val="000000"/>
                </a:solidFill>
                <a:latin typeface="Garet"/>
                <a:ea typeface="Garet"/>
                <a:cs typeface="Garet"/>
                <a:sym typeface="Garet"/>
              </a:rPr>
              <a:t>i</a:t>
            </a:r>
            <a:r>
              <a:rPr lang="en-US" sz="2671">
                <a:solidFill>
                  <a:srgbClr val="000000"/>
                </a:solidFill>
                <a:latin typeface="Garet"/>
                <a:ea typeface="Garet"/>
                <a:cs typeface="Garet"/>
                <a:sym typeface="Garet"/>
              </a:rPr>
              <a:t>s to </a:t>
            </a:r>
            <a:r>
              <a:rPr lang="en-US" sz="2671">
                <a:solidFill>
                  <a:srgbClr val="000000"/>
                </a:solidFill>
                <a:latin typeface="Garet"/>
                <a:ea typeface="Garet"/>
                <a:cs typeface="Garet"/>
                <a:sym typeface="Garet"/>
              </a:rPr>
              <a:t>pl</a:t>
            </a:r>
            <a:r>
              <a:rPr lang="en-US" sz="2671">
                <a:solidFill>
                  <a:srgbClr val="000000"/>
                </a:solidFill>
                <a:latin typeface="Garet"/>
                <a:ea typeface="Garet"/>
                <a:cs typeface="Garet"/>
                <a:sym typeface="Garet"/>
              </a:rPr>
              <a:t>an th</a:t>
            </a:r>
            <a:r>
              <a:rPr lang="en-US" sz="2671">
                <a:solidFill>
                  <a:srgbClr val="000000"/>
                </a:solidFill>
                <a:latin typeface="Garet"/>
                <a:ea typeface="Garet"/>
                <a:cs typeface="Garet"/>
                <a:sym typeface="Garet"/>
              </a:rPr>
              <a:t>e </a:t>
            </a:r>
            <a:r>
              <a:rPr lang="en-US" sz="2671">
                <a:solidFill>
                  <a:srgbClr val="000000"/>
                </a:solidFill>
                <a:latin typeface="Garet"/>
                <a:ea typeface="Garet"/>
                <a:cs typeface="Garet"/>
                <a:sym typeface="Garet"/>
              </a:rPr>
              <a:t>s</a:t>
            </a:r>
            <a:r>
              <a:rPr lang="en-US" sz="2671">
                <a:solidFill>
                  <a:srgbClr val="000000"/>
                </a:solidFill>
                <a:latin typeface="Garet"/>
                <a:ea typeface="Garet"/>
                <a:cs typeface="Garet"/>
                <a:sym typeface="Garet"/>
              </a:rPr>
              <a:t>tr</a:t>
            </a:r>
            <a:r>
              <a:rPr lang="en-US" sz="2671">
                <a:solidFill>
                  <a:srgbClr val="000000"/>
                </a:solidFill>
                <a:latin typeface="Garet"/>
                <a:ea typeface="Garet"/>
                <a:cs typeface="Garet"/>
                <a:sym typeface="Garet"/>
              </a:rPr>
              <a:t>uc</a:t>
            </a:r>
            <a:r>
              <a:rPr lang="en-US" sz="2671">
                <a:solidFill>
                  <a:srgbClr val="000000"/>
                </a:solidFill>
                <a:latin typeface="Garet"/>
                <a:ea typeface="Garet"/>
                <a:cs typeface="Garet"/>
                <a:sym typeface="Garet"/>
              </a:rPr>
              <a:t>t</a:t>
            </a:r>
            <a:r>
              <a:rPr lang="en-US" sz="2671">
                <a:solidFill>
                  <a:srgbClr val="000000"/>
                </a:solidFill>
                <a:latin typeface="Garet"/>
                <a:ea typeface="Garet"/>
                <a:cs typeface="Garet"/>
                <a:sym typeface="Garet"/>
              </a:rPr>
              <a:t>u</a:t>
            </a:r>
            <a:r>
              <a:rPr lang="en-US" sz="2671">
                <a:solidFill>
                  <a:srgbClr val="000000"/>
                </a:solidFill>
                <a:latin typeface="Garet"/>
                <a:ea typeface="Garet"/>
                <a:cs typeface="Garet"/>
                <a:sym typeface="Garet"/>
              </a:rPr>
              <a:t>re in advance and test every feature as we build.</a:t>
            </a:r>
          </a:p>
          <a:p>
            <a:pPr algn="l">
              <a:lnSpc>
                <a:spcPts val="3739"/>
              </a:lnSpc>
            </a:pPr>
          </a:p>
          <a:p>
            <a:pPr algn="l">
              <a:lnSpc>
                <a:spcPts val="3739"/>
              </a:lnSpc>
            </a:pPr>
            <a:r>
              <a:rPr lang="en-US" b="true" sz="2671">
                <a:solidFill>
                  <a:srgbClr val="000000"/>
                </a:solidFill>
                <a:latin typeface="Garet Bold"/>
                <a:ea typeface="Garet Bold"/>
                <a:cs typeface="Garet Bold"/>
                <a:sym typeface="Garet Bold"/>
              </a:rPr>
              <a:t>Handling Errors and Debugging</a:t>
            </a:r>
          </a:p>
          <a:p>
            <a:pPr algn="l">
              <a:lnSpc>
                <a:spcPts val="3739"/>
              </a:lnSpc>
            </a:pPr>
            <a:r>
              <a:rPr lang="en-US" sz="2671">
                <a:solidFill>
                  <a:srgbClr val="000000"/>
                </a:solidFill>
                <a:latin typeface="Garet"/>
                <a:ea typeface="Garet"/>
                <a:cs typeface="Garet"/>
                <a:sym typeface="Garet"/>
              </a:rPr>
              <a:t> We learned how to solve unexpected problems and fix bugs effectively.</a:t>
            </a:r>
          </a:p>
          <a:p>
            <a:pPr algn="l">
              <a:lnSpc>
                <a:spcPts val="3739"/>
              </a:lnSpc>
            </a:pPr>
          </a:p>
          <a:p>
            <a:pPr algn="l">
              <a:lnSpc>
                <a:spcPts val="3739"/>
              </a:lnSpc>
            </a:pPr>
            <a:r>
              <a:rPr lang="en-US" b="true" sz="2671">
                <a:solidFill>
                  <a:srgbClr val="000000"/>
                </a:solidFill>
                <a:latin typeface="Garet Bold"/>
                <a:ea typeface="Garet Bold"/>
                <a:cs typeface="Garet Bold"/>
                <a:sym typeface="Garet Bold"/>
              </a:rPr>
              <a:t>Understanding User Experience</a:t>
            </a:r>
          </a:p>
          <a:p>
            <a:pPr algn="l">
              <a:lnSpc>
                <a:spcPts val="3739"/>
              </a:lnSpc>
            </a:pPr>
            <a:r>
              <a:rPr lang="en-US" sz="2671">
                <a:solidFill>
                  <a:srgbClr val="000000"/>
                </a:solidFill>
                <a:latin typeface="Garet"/>
                <a:ea typeface="Garet"/>
                <a:cs typeface="Garet"/>
                <a:sym typeface="Garet"/>
              </a:rPr>
              <a:t> We focused not only on functionality but also on how users interact with the app.</a:t>
            </a:r>
          </a:p>
          <a:p>
            <a:pPr algn="l">
              <a:lnSpc>
                <a:spcPts val="3739"/>
              </a:lnSpc>
              <a:spcBef>
                <a:spcPct val="0"/>
              </a:spcBef>
            </a:pPr>
          </a:p>
        </p:txBody>
      </p:sp>
      <p:sp>
        <p:nvSpPr>
          <p:cNvPr name="Freeform 7" id="7"/>
          <p:cNvSpPr/>
          <p:nvPr/>
        </p:nvSpPr>
        <p:spPr>
          <a:xfrm flipH="false" flipV="false" rot="0">
            <a:off x="14275675" y="6840110"/>
            <a:ext cx="3581568" cy="3216900"/>
          </a:xfrm>
          <a:custGeom>
            <a:avLst/>
            <a:gdLst/>
            <a:ahLst/>
            <a:cxnLst/>
            <a:rect r="r" b="b" t="t" l="l"/>
            <a:pathLst>
              <a:path h="3216900" w="3581568">
                <a:moveTo>
                  <a:pt x="0" y="0"/>
                </a:moveTo>
                <a:lnTo>
                  <a:pt x="3581568" y="0"/>
                </a:lnTo>
                <a:lnTo>
                  <a:pt x="3581568" y="3216900"/>
                </a:lnTo>
                <a:lnTo>
                  <a:pt x="0" y="3216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8" id="8"/>
          <p:cNvPicPr>
            <a:picLocks noChangeAspect="true"/>
          </p:cNvPicPr>
          <p:nvPr/>
        </p:nvPicPr>
        <p:blipFill>
          <a:blip r:embed="rId6"/>
          <a:srcRect l="0" t="0" r="0" b="0"/>
          <a:stretch>
            <a:fillRect/>
          </a:stretch>
        </p:blipFill>
        <p:spPr>
          <a:xfrm flipH="false" flipV="false" rot="0">
            <a:off x="8368091" y="-148670"/>
            <a:ext cx="2049458" cy="2039211"/>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2020566" y="8071439"/>
            <a:ext cx="888295" cy="754243"/>
          </a:xfrm>
          <a:custGeom>
            <a:avLst/>
            <a:gdLst/>
            <a:ahLst/>
            <a:cxnLst/>
            <a:rect r="r" b="b" t="t" l="l"/>
            <a:pathLst>
              <a:path h="754243" w="888295">
                <a:moveTo>
                  <a:pt x="0" y="0"/>
                </a:moveTo>
                <a:lnTo>
                  <a:pt x="888295" y="0"/>
                </a:lnTo>
                <a:lnTo>
                  <a:pt x="888295" y="754243"/>
                </a:lnTo>
                <a:lnTo>
                  <a:pt x="0" y="754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8268" y="139176"/>
            <a:ext cx="7922830" cy="1463517"/>
            <a:chOff x="0" y="0"/>
            <a:chExt cx="1705854" cy="315108"/>
          </a:xfrm>
        </p:grpSpPr>
        <p:sp>
          <p:nvSpPr>
            <p:cNvPr name="Freeform 4" id="4"/>
            <p:cNvSpPr/>
            <p:nvPr/>
          </p:nvSpPr>
          <p:spPr>
            <a:xfrm flipH="false" flipV="false" rot="0">
              <a:off x="0" y="0"/>
              <a:ext cx="1705854" cy="315108"/>
            </a:xfrm>
            <a:custGeom>
              <a:avLst/>
              <a:gdLst/>
              <a:ahLst/>
              <a:cxnLst/>
              <a:rect r="r" b="b" t="t" l="l"/>
              <a:pathLst>
                <a:path h="315108" w="1705854">
                  <a:moveTo>
                    <a:pt x="49835" y="0"/>
                  </a:moveTo>
                  <a:lnTo>
                    <a:pt x="1656019" y="0"/>
                  </a:lnTo>
                  <a:cubicBezTo>
                    <a:pt x="1683542" y="0"/>
                    <a:pt x="1705854" y="22312"/>
                    <a:pt x="1705854" y="49835"/>
                  </a:cubicBezTo>
                  <a:lnTo>
                    <a:pt x="1705854" y="265273"/>
                  </a:lnTo>
                  <a:cubicBezTo>
                    <a:pt x="1705854" y="292796"/>
                    <a:pt x="1683542" y="315108"/>
                    <a:pt x="1656019" y="315108"/>
                  </a:cubicBezTo>
                  <a:lnTo>
                    <a:pt x="49835" y="315108"/>
                  </a:lnTo>
                  <a:cubicBezTo>
                    <a:pt x="22312" y="315108"/>
                    <a:pt x="0" y="292796"/>
                    <a:pt x="0" y="265273"/>
                  </a:cubicBezTo>
                  <a:lnTo>
                    <a:pt x="0" y="49835"/>
                  </a:lnTo>
                  <a:cubicBezTo>
                    <a:pt x="0" y="22312"/>
                    <a:pt x="22312" y="0"/>
                    <a:pt x="49835" y="0"/>
                  </a:cubicBezTo>
                  <a:close/>
                </a:path>
              </a:pathLst>
            </a:custGeom>
            <a:solidFill>
              <a:srgbClr val="FAB713"/>
            </a:solidFill>
          </p:spPr>
        </p:sp>
        <p:sp>
          <p:nvSpPr>
            <p:cNvPr name="TextBox 5" id="5"/>
            <p:cNvSpPr txBox="true"/>
            <p:nvPr/>
          </p:nvSpPr>
          <p:spPr>
            <a:xfrm>
              <a:off x="0" y="-85725"/>
              <a:ext cx="1705854" cy="400833"/>
            </a:xfrm>
            <a:prstGeom prst="rect">
              <a:avLst/>
            </a:prstGeom>
          </p:spPr>
          <p:txBody>
            <a:bodyPr anchor="ctr" rtlCol="false" tIns="50800" lIns="50800" bIns="50800" rIns="50800"/>
            <a:lstStyle/>
            <a:p>
              <a:pPr algn="l">
                <a:lnSpc>
                  <a:spcPts val="6719"/>
                </a:lnSpc>
              </a:pPr>
              <a:r>
                <a:rPr lang="en-US" sz="4799" b="true">
                  <a:solidFill>
                    <a:srgbClr val="FFFFFF"/>
                  </a:solidFill>
                  <a:latin typeface="Garet Bold"/>
                  <a:ea typeface="Garet Bold"/>
                  <a:cs typeface="Garet Bold"/>
                  <a:sym typeface="Garet Bold"/>
                </a:rPr>
                <a:t>contributions</a:t>
              </a:r>
            </a:p>
          </p:txBody>
        </p:sp>
      </p:grpSp>
      <p:sp>
        <p:nvSpPr>
          <p:cNvPr name="Freeform 6" id="6"/>
          <p:cNvSpPr/>
          <p:nvPr/>
        </p:nvSpPr>
        <p:spPr>
          <a:xfrm flipH="false" flipV="false" rot="0">
            <a:off x="11966442" y="5446164"/>
            <a:ext cx="5964455" cy="4337786"/>
          </a:xfrm>
          <a:custGeom>
            <a:avLst/>
            <a:gdLst/>
            <a:ahLst/>
            <a:cxnLst/>
            <a:rect r="r" b="b" t="t" l="l"/>
            <a:pathLst>
              <a:path h="4337786" w="5964455">
                <a:moveTo>
                  <a:pt x="0" y="0"/>
                </a:moveTo>
                <a:lnTo>
                  <a:pt x="5964456" y="0"/>
                </a:lnTo>
                <a:lnTo>
                  <a:pt x="5964456" y="4337786"/>
                </a:lnTo>
                <a:lnTo>
                  <a:pt x="0" y="4337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653794" y="-172042"/>
            <a:ext cx="1862188" cy="2085954"/>
          </a:xfrm>
          <a:custGeom>
            <a:avLst/>
            <a:gdLst/>
            <a:ahLst/>
            <a:cxnLst/>
            <a:rect r="r" b="b" t="t" l="l"/>
            <a:pathLst>
              <a:path h="2085954" w="1862188">
                <a:moveTo>
                  <a:pt x="0" y="0"/>
                </a:moveTo>
                <a:lnTo>
                  <a:pt x="1862188" y="0"/>
                </a:lnTo>
                <a:lnTo>
                  <a:pt x="1862188" y="2085954"/>
                </a:lnTo>
                <a:lnTo>
                  <a:pt x="0" y="20859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768268" y="2314662"/>
            <a:ext cx="16328605" cy="3574236"/>
          </a:xfrm>
          <a:prstGeom prst="rect">
            <a:avLst/>
          </a:prstGeom>
        </p:spPr>
        <p:txBody>
          <a:bodyPr anchor="t" rtlCol="false" tIns="0" lIns="0" bIns="0" rIns="0">
            <a:spAutoFit/>
          </a:bodyPr>
          <a:lstStyle/>
          <a:p>
            <a:pPr algn="l">
              <a:lnSpc>
                <a:spcPts val="4069"/>
              </a:lnSpc>
            </a:pPr>
            <a:r>
              <a:rPr lang="en-US" b="true" sz="2907">
                <a:solidFill>
                  <a:srgbClr val="000000"/>
                </a:solidFill>
                <a:latin typeface="Garet Bold"/>
                <a:ea typeface="Garet Bold"/>
                <a:cs typeface="Garet Bold"/>
                <a:sym typeface="Garet Bold"/>
              </a:rPr>
              <a:t>Sarala</a:t>
            </a:r>
            <a:r>
              <a:rPr lang="en-US" b="true" sz="2907">
                <a:solidFill>
                  <a:srgbClr val="000000"/>
                </a:solidFill>
                <a:latin typeface="Garet Bold"/>
                <a:ea typeface="Garet Bold"/>
                <a:cs typeface="Garet Bold"/>
                <a:sym typeface="Garet Bold"/>
              </a:rPr>
              <a:t> Sharanappa</a:t>
            </a:r>
            <a:r>
              <a:rPr lang="en-US" sz="2907">
                <a:solidFill>
                  <a:srgbClr val="000000"/>
                </a:solidFill>
                <a:latin typeface="Garet"/>
                <a:ea typeface="Garet"/>
                <a:cs typeface="Garet"/>
                <a:sym typeface="Garet"/>
              </a:rPr>
              <a:t> – CStor</a:t>
            </a:r>
            <a:r>
              <a:rPr lang="en-US" sz="2907">
                <a:solidFill>
                  <a:srgbClr val="000000"/>
                </a:solidFill>
                <a:latin typeface="Garet"/>
                <a:ea typeface="Garet"/>
                <a:cs typeface="Garet"/>
                <a:sym typeface="Garet"/>
              </a:rPr>
              <a:t>yLoa</a:t>
            </a:r>
            <a:r>
              <a:rPr lang="en-US" sz="2907">
                <a:solidFill>
                  <a:srgbClr val="000000"/>
                </a:solidFill>
                <a:latin typeface="Garet"/>
                <a:ea typeface="Garet"/>
                <a:cs typeface="Garet"/>
                <a:sym typeface="Garet"/>
              </a:rPr>
              <a:t>de</a:t>
            </a:r>
            <a:r>
              <a:rPr lang="en-US" sz="2907">
                <a:solidFill>
                  <a:srgbClr val="000000"/>
                </a:solidFill>
                <a:latin typeface="Garet"/>
                <a:ea typeface="Garet"/>
                <a:cs typeface="Garet"/>
                <a:sym typeface="Garet"/>
              </a:rPr>
              <a:t>r</a:t>
            </a:r>
            <a:r>
              <a:rPr lang="en-US" sz="2907">
                <a:solidFill>
                  <a:srgbClr val="000000"/>
                </a:solidFill>
                <a:latin typeface="Garet"/>
                <a:ea typeface="Garet"/>
                <a:cs typeface="Garet"/>
                <a:sym typeface="Garet"/>
              </a:rPr>
              <a:t> </a:t>
            </a:r>
            <a:r>
              <a:rPr lang="en-US" sz="2907">
                <a:solidFill>
                  <a:srgbClr val="000000"/>
                </a:solidFill>
                <a:latin typeface="Garet"/>
                <a:ea typeface="Garet"/>
                <a:cs typeface="Garet"/>
                <a:sym typeface="Garet"/>
              </a:rPr>
              <a:t>and</a:t>
            </a:r>
            <a:r>
              <a:rPr lang="en-US" sz="2907">
                <a:solidFill>
                  <a:srgbClr val="000000"/>
                </a:solidFill>
                <a:latin typeface="Garet"/>
                <a:ea typeface="Garet"/>
                <a:cs typeface="Garet"/>
                <a:sym typeface="Garet"/>
              </a:rPr>
              <a:t> C</a:t>
            </a:r>
            <a:r>
              <a:rPr lang="en-US" sz="2907">
                <a:solidFill>
                  <a:srgbClr val="000000"/>
                </a:solidFill>
                <a:latin typeface="Garet"/>
                <a:ea typeface="Garet"/>
                <a:cs typeface="Garet"/>
                <a:sym typeface="Garet"/>
              </a:rPr>
              <a:t>SV i</a:t>
            </a:r>
            <a:r>
              <a:rPr lang="en-US" sz="2907">
                <a:solidFill>
                  <a:srgbClr val="000000"/>
                </a:solidFill>
                <a:latin typeface="Garet"/>
                <a:ea typeface="Garet"/>
                <a:cs typeface="Garet"/>
                <a:sym typeface="Garet"/>
              </a:rPr>
              <a:t>ntegration, chapter rendering, and decision button interactivity.</a:t>
            </a:r>
          </a:p>
          <a:p>
            <a:pPr algn="l">
              <a:lnSpc>
                <a:spcPts val="4069"/>
              </a:lnSpc>
            </a:pPr>
          </a:p>
          <a:p>
            <a:pPr algn="l">
              <a:lnSpc>
                <a:spcPts val="4069"/>
              </a:lnSpc>
            </a:pPr>
            <a:r>
              <a:rPr lang="en-US" b="true" sz="2907">
                <a:solidFill>
                  <a:srgbClr val="000000"/>
                </a:solidFill>
                <a:latin typeface="Garet Bold"/>
                <a:ea typeface="Garet Bold"/>
                <a:cs typeface="Garet Bold"/>
                <a:sym typeface="Garet Bold"/>
              </a:rPr>
              <a:t>Rushitaben Pravin Bhai Vachhani</a:t>
            </a:r>
            <a:r>
              <a:rPr lang="en-US" sz="2907">
                <a:solidFill>
                  <a:srgbClr val="000000"/>
                </a:solidFill>
                <a:latin typeface="Garet"/>
                <a:ea typeface="Garet"/>
                <a:cs typeface="Garet"/>
                <a:sym typeface="Garet"/>
              </a:rPr>
              <a:t> –</a:t>
            </a:r>
            <a:r>
              <a:rPr lang="en-US" sz="2907">
                <a:solidFill>
                  <a:srgbClr val="000000"/>
                </a:solidFill>
                <a:latin typeface="Garet"/>
                <a:ea typeface="Garet"/>
                <a:cs typeface="Garet"/>
                <a:sym typeface="Garet"/>
              </a:rPr>
              <a:t> C</a:t>
            </a:r>
            <a:r>
              <a:rPr lang="en-US" sz="2907">
                <a:solidFill>
                  <a:srgbClr val="000000"/>
                </a:solidFill>
                <a:latin typeface="Garet"/>
                <a:ea typeface="Garet"/>
                <a:cs typeface="Garet"/>
                <a:sym typeface="Garet"/>
              </a:rPr>
              <a:t>ode Re</a:t>
            </a:r>
            <a:r>
              <a:rPr lang="en-US" sz="2907">
                <a:solidFill>
                  <a:srgbClr val="000000"/>
                </a:solidFill>
                <a:latin typeface="Garet"/>
                <a:ea typeface="Garet"/>
                <a:cs typeface="Garet"/>
                <a:sym typeface="Garet"/>
              </a:rPr>
              <a:t>s</a:t>
            </a:r>
            <a:r>
              <a:rPr lang="en-US" sz="2907">
                <a:solidFill>
                  <a:srgbClr val="000000"/>
                </a:solidFill>
                <a:latin typeface="Garet"/>
                <a:ea typeface="Garet"/>
                <a:cs typeface="Garet"/>
                <a:sym typeface="Garet"/>
              </a:rPr>
              <a:t>tr</a:t>
            </a:r>
            <a:r>
              <a:rPr lang="en-US" sz="2907">
                <a:solidFill>
                  <a:srgbClr val="000000"/>
                </a:solidFill>
                <a:latin typeface="Garet"/>
                <a:ea typeface="Garet"/>
                <a:cs typeface="Garet"/>
                <a:sym typeface="Garet"/>
              </a:rPr>
              <a:t>uc</a:t>
            </a:r>
            <a:r>
              <a:rPr lang="en-US" sz="2907">
                <a:solidFill>
                  <a:srgbClr val="000000"/>
                </a:solidFill>
                <a:latin typeface="Garet"/>
                <a:ea typeface="Garet"/>
                <a:cs typeface="Garet"/>
                <a:sym typeface="Garet"/>
              </a:rPr>
              <a:t>t</a:t>
            </a:r>
            <a:r>
              <a:rPr lang="en-US" sz="2907">
                <a:solidFill>
                  <a:srgbClr val="000000"/>
                </a:solidFill>
                <a:latin typeface="Garet"/>
                <a:ea typeface="Garet"/>
                <a:cs typeface="Garet"/>
                <a:sym typeface="Garet"/>
              </a:rPr>
              <a:t>u</a:t>
            </a:r>
            <a:r>
              <a:rPr lang="en-US" sz="2907">
                <a:solidFill>
                  <a:srgbClr val="000000"/>
                </a:solidFill>
                <a:latin typeface="Garet"/>
                <a:ea typeface="Garet"/>
                <a:cs typeface="Garet"/>
                <a:sym typeface="Garet"/>
              </a:rPr>
              <a:t>re, Validation, UI/UX Enhancement.</a:t>
            </a:r>
          </a:p>
          <a:p>
            <a:pPr algn="l">
              <a:lnSpc>
                <a:spcPts val="4069"/>
              </a:lnSpc>
            </a:pPr>
          </a:p>
          <a:p>
            <a:pPr algn="l">
              <a:lnSpc>
                <a:spcPts val="4069"/>
              </a:lnSpc>
            </a:pPr>
            <a:r>
              <a:rPr lang="en-US" b="true" sz="2907">
                <a:solidFill>
                  <a:srgbClr val="000000"/>
                </a:solidFill>
                <a:latin typeface="Garet Bold"/>
                <a:ea typeface="Garet Bold"/>
                <a:cs typeface="Garet Bold"/>
                <a:sym typeface="Garet Bold"/>
              </a:rPr>
              <a:t>Amisha Bhawsar</a:t>
            </a:r>
            <a:r>
              <a:rPr lang="en-US" sz="2907">
                <a:solidFill>
                  <a:srgbClr val="000000"/>
                </a:solidFill>
                <a:latin typeface="Garet"/>
                <a:ea typeface="Garet"/>
                <a:cs typeface="Garet"/>
                <a:sym typeface="Garet"/>
              </a:rPr>
              <a:t> – Frontend U</a:t>
            </a:r>
            <a:r>
              <a:rPr lang="en-US" sz="2907">
                <a:solidFill>
                  <a:srgbClr val="000000"/>
                </a:solidFill>
                <a:latin typeface="Garet"/>
                <a:ea typeface="Garet"/>
                <a:cs typeface="Garet"/>
                <a:sym typeface="Garet"/>
              </a:rPr>
              <a:t>I</a:t>
            </a:r>
            <a:r>
              <a:rPr lang="en-US" sz="2907">
                <a:solidFill>
                  <a:srgbClr val="000000"/>
                </a:solidFill>
                <a:latin typeface="Garet"/>
                <a:ea typeface="Garet"/>
                <a:cs typeface="Garet"/>
                <a:sym typeface="Garet"/>
              </a:rPr>
              <a:t> </a:t>
            </a:r>
            <a:r>
              <a:rPr lang="en-US" sz="2907">
                <a:solidFill>
                  <a:srgbClr val="000000"/>
                </a:solidFill>
                <a:latin typeface="Garet"/>
                <a:ea typeface="Garet"/>
                <a:cs typeface="Garet"/>
                <a:sym typeface="Garet"/>
              </a:rPr>
              <a:t>F</a:t>
            </a:r>
            <a:r>
              <a:rPr lang="en-US" sz="2907">
                <a:solidFill>
                  <a:srgbClr val="000000"/>
                </a:solidFill>
                <a:latin typeface="Garet"/>
                <a:ea typeface="Garet"/>
                <a:cs typeface="Garet"/>
                <a:sym typeface="Garet"/>
              </a:rPr>
              <a:t>r</a:t>
            </a:r>
            <a:r>
              <a:rPr lang="en-US" sz="2907">
                <a:solidFill>
                  <a:srgbClr val="000000"/>
                </a:solidFill>
                <a:latin typeface="Garet"/>
                <a:ea typeface="Garet"/>
                <a:cs typeface="Garet"/>
                <a:sym typeface="Garet"/>
              </a:rPr>
              <a:t>am</a:t>
            </a:r>
            <a:r>
              <a:rPr lang="en-US" sz="2907">
                <a:solidFill>
                  <a:srgbClr val="000000"/>
                </a:solidFill>
                <a:latin typeface="Garet"/>
                <a:ea typeface="Garet"/>
                <a:cs typeface="Garet"/>
                <a:sym typeface="Garet"/>
              </a:rPr>
              <a:t>e</a:t>
            </a:r>
            <a:r>
              <a:rPr lang="en-US" sz="2907">
                <a:solidFill>
                  <a:srgbClr val="000000"/>
                </a:solidFill>
                <a:latin typeface="Garet"/>
                <a:ea typeface="Garet"/>
                <a:cs typeface="Garet"/>
                <a:sym typeface="Garet"/>
              </a:rPr>
              <a:t>work</a:t>
            </a:r>
            <a:r>
              <a:rPr lang="en-US" sz="2907">
                <a:solidFill>
                  <a:srgbClr val="000000"/>
                </a:solidFill>
                <a:latin typeface="Garet"/>
                <a:ea typeface="Garet"/>
                <a:cs typeface="Garet"/>
                <a:sym typeface="Garet"/>
              </a:rPr>
              <a:t> design: Java Swing, Validation.</a:t>
            </a:r>
          </a:p>
          <a:p>
            <a:pPr algn="l">
              <a:lnSpc>
                <a:spcPts val="406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2020566" y="8071439"/>
            <a:ext cx="888295" cy="754243"/>
          </a:xfrm>
          <a:custGeom>
            <a:avLst/>
            <a:gdLst/>
            <a:ahLst/>
            <a:cxnLst/>
            <a:rect r="r" b="b" t="t" l="l"/>
            <a:pathLst>
              <a:path h="754243" w="888295">
                <a:moveTo>
                  <a:pt x="0" y="0"/>
                </a:moveTo>
                <a:lnTo>
                  <a:pt x="888295" y="0"/>
                </a:lnTo>
                <a:lnTo>
                  <a:pt x="888295" y="754243"/>
                </a:lnTo>
                <a:lnTo>
                  <a:pt x="0" y="754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98572" y="4159607"/>
            <a:ext cx="3295461" cy="5606530"/>
          </a:xfrm>
          <a:custGeom>
            <a:avLst/>
            <a:gdLst/>
            <a:ahLst/>
            <a:cxnLst/>
            <a:rect r="r" b="b" t="t" l="l"/>
            <a:pathLst>
              <a:path h="5606530" w="3295461">
                <a:moveTo>
                  <a:pt x="0" y="0"/>
                </a:moveTo>
                <a:lnTo>
                  <a:pt x="3295461" y="0"/>
                </a:lnTo>
                <a:lnTo>
                  <a:pt x="3295461" y="5606530"/>
                </a:lnTo>
                <a:lnTo>
                  <a:pt x="0" y="56065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93967" y="1486194"/>
            <a:ext cx="15700066" cy="2940204"/>
          </a:xfrm>
          <a:prstGeom prst="rect">
            <a:avLst/>
          </a:prstGeom>
        </p:spPr>
        <p:txBody>
          <a:bodyPr anchor="t" rtlCol="false" tIns="0" lIns="0" bIns="0" rIns="0">
            <a:spAutoFit/>
          </a:bodyPr>
          <a:lstStyle/>
          <a:p>
            <a:pPr algn="ctr">
              <a:lnSpc>
                <a:spcPts val="22741"/>
              </a:lnSpc>
            </a:pPr>
            <a:r>
              <a:rPr lang="en-US" b="true" sz="16243">
                <a:solidFill>
                  <a:srgbClr val="1A1A1A"/>
                </a:solidFill>
                <a:latin typeface="Poppins Heavy"/>
                <a:ea typeface="Poppins Heavy"/>
                <a:cs typeface="Poppins Heavy"/>
                <a:sym typeface="Poppins Heavy"/>
              </a:rPr>
              <a:t>Thank You</a:t>
            </a:r>
          </a:p>
        </p:txBody>
      </p:sp>
      <p:sp>
        <p:nvSpPr>
          <p:cNvPr name="TextBox 5" id="5"/>
          <p:cNvSpPr txBox="true"/>
          <p:nvPr/>
        </p:nvSpPr>
        <p:spPr>
          <a:xfrm rot="0">
            <a:off x="1028700" y="4424824"/>
            <a:ext cx="16230600" cy="750570"/>
          </a:xfrm>
          <a:prstGeom prst="rect">
            <a:avLst/>
          </a:prstGeom>
        </p:spPr>
        <p:txBody>
          <a:bodyPr anchor="t" rtlCol="false" tIns="0" lIns="0" bIns="0" rIns="0">
            <a:spAutoFit/>
          </a:bodyPr>
          <a:lstStyle/>
          <a:p>
            <a:pPr algn="ctr">
              <a:lnSpc>
                <a:spcPts val="5880"/>
              </a:lnSpc>
            </a:pPr>
            <a:r>
              <a:rPr lang="en-US" sz="4200" spc="1058">
                <a:solidFill>
                  <a:srgbClr val="ECA406"/>
                </a:solidFill>
                <a:latin typeface="Poppins"/>
                <a:ea typeface="Poppins"/>
                <a:cs typeface="Poppins"/>
                <a:sym typeface="Poppins"/>
              </a:rPr>
              <a:t>FOR YOUR TIME</a:t>
            </a:r>
          </a:p>
        </p:txBody>
      </p:sp>
      <p:sp>
        <p:nvSpPr>
          <p:cNvPr name="TextBox 6" id="6"/>
          <p:cNvSpPr txBox="true"/>
          <p:nvPr/>
        </p:nvSpPr>
        <p:spPr>
          <a:xfrm rot="0">
            <a:off x="3078805" y="8044700"/>
            <a:ext cx="3503900" cy="750570"/>
          </a:xfrm>
          <a:prstGeom prst="rect">
            <a:avLst/>
          </a:prstGeom>
        </p:spPr>
        <p:txBody>
          <a:bodyPr anchor="t" rtlCol="false" tIns="0" lIns="0" bIns="0" rIns="0">
            <a:spAutoFit/>
          </a:bodyPr>
          <a:lstStyle/>
          <a:p>
            <a:pPr algn="l">
              <a:lnSpc>
                <a:spcPts val="5880"/>
              </a:lnSpc>
            </a:pPr>
            <a:r>
              <a:rPr lang="en-US" sz="4200">
                <a:solidFill>
                  <a:srgbClr val="F5F5F5"/>
                </a:solidFill>
                <a:latin typeface="Poppins"/>
                <a:ea typeface="Poppins"/>
                <a:cs typeface="Poppins"/>
                <a:sym typeface="Poppins"/>
              </a:rPr>
              <a:t>Fauget Inc.</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DDDDD"/>
        </a:solidFill>
      </p:bgPr>
    </p:bg>
    <p:spTree>
      <p:nvGrpSpPr>
        <p:cNvPr id="1" name=""/>
        <p:cNvGrpSpPr/>
        <p:nvPr/>
      </p:nvGrpSpPr>
      <p:grpSpPr>
        <a:xfrm>
          <a:off x="0" y="0"/>
          <a:ext cx="0" cy="0"/>
          <a:chOff x="0" y="0"/>
          <a:chExt cx="0" cy="0"/>
        </a:xfrm>
      </p:grpSpPr>
      <p:grpSp>
        <p:nvGrpSpPr>
          <p:cNvPr name="Group 2" id="2"/>
          <p:cNvGrpSpPr/>
          <p:nvPr/>
        </p:nvGrpSpPr>
        <p:grpSpPr>
          <a:xfrm rot="0">
            <a:off x="716182" y="1925398"/>
            <a:ext cx="16230600" cy="7899542"/>
            <a:chOff x="0" y="0"/>
            <a:chExt cx="4274726" cy="2080538"/>
          </a:xfrm>
        </p:grpSpPr>
        <p:sp>
          <p:nvSpPr>
            <p:cNvPr name="Freeform 3" id="3"/>
            <p:cNvSpPr/>
            <p:nvPr/>
          </p:nvSpPr>
          <p:spPr>
            <a:xfrm flipH="false" flipV="false" rot="0">
              <a:off x="0" y="0"/>
              <a:ext cx="4274726" cy="2080538"/>
            </a:xfrm>
            <a:custGeom>
              <a:avLst/>
              <a:gdLst/>
              <a:ahLst/>
              <a:cxnLst/>
              <a:rect r="r" b="b" t="t" l="l"/>
              <a:pathLst>
                <a:path h="2080538" w="4274726">
                  <a:moveTo>
                    <a:pt x="24327" y="0"/>
                  </a:moveTo>
                  <a:lnTo>
                    <a:pt x="4250399" y="0"/>
                  </a:lnTo>
                  <a:cubicBezTo>
                    <a:pt x="4263834" y="0"/>
                    <a:pt x="4274726" y="10891"/>
                    <a:pt x="4274726" y="24327"/>
                  </a:cubicBezTo>
                  <a:lnTo>
                    <a:pt x="4274726" y="2056211"/>
                  </a:lnTo>
                  <a:cubicBezTo>
                    <a:pt x="4274726" y="2062663"/>
                    <a:pt x="4272163" y="2068851"/>
                    <a:pt x="4267601" y="2073413"/>
                  </a:cubicBezTo>
                  <a:cubicBezTo>
                    <a:pt x="4263039" y="2077975"/>
                    <a:pt x="4256851" y="2080538"/>
                    <a:pt x="4250399" y="2080538"/>
                  </a:cubicBezTo>
                  <a:lnTo>
                    <a:pt x="24327" y="2080538"/>
                  </a:lnTo>
                  <a:cubicBezTo>
                    <a:pt x="10891" y="2080538"/>
                    <a:pt x="0" y="2069647"/>
                    <a:pt x="0" y="2056211"/>
                  </a:cubicBezTo>
                  <a:lnTo>
                    <a:pt x="0" y="24327"/>
                  </a:lnTo>
                  <a:cubicBezTo>
                    <a:pt x="0" y="10891"/>
                    <a:pt x="10891" y="0"/>
                    <a:pt x="24327" y="0"/>
                  </a:cubicBezTo>
                  <a:close/>
                </a:path>
              </a:pathLst>
            </a:custGeom>
            <a:solidFill>
              <a:srgbClr val="F5F5F5"/>
            </a:solidFill>
          </p:spPr>
        </p:sp>
        <p:sp>
          <p:nvSpPr>
            <p:cNvPr name="TextBox 4" id="4"/>
            <p:cNvSpPr txBox="true"/>
            <p:nvPr/>
          </p:nvSpPr>
          <p:spPr>
            <a:xfrm>
              <a:off x="0" y="-38100"/>
              <a:ext cx="4274726" cy="2118638"/>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2562029" y="997238"/>
            <a:ext cx="4941372" cy="2117133"/>
            <a:chOff x="0" y="0"/>
            <a:chExt cx="1063920" cy="455837"/>
          </a:xfrm>
        </p:grpSpPr>
        <p:sp>
          <p:nvSpPr>
            <p:cNvPr name="Freeform 6" id="6"/>
            <p:cNvSpPr/>
            <p:nvPr/>
          </p:nvSpPr>
          <p:spPr>
            <a:xfrm flipH="false" flipV="false" rot="0">
              <a:off x="0" y="0"/>
              <a:ext cx="1063920" cy="455837"/>
            </a:xfrm>
            <a:custGeom>
              <a:avLst/>
              <a:gdLst/>
              <a:ahLst/>
              <a:cxnLst/>
              <a:rect r="r" b="b" t="t" l="l"/>
              <a:pathLst>
                <a:path h="455837" w="1063920">
                  <a:moveTo>
                    <a:pt x="79905" y="0"/>
                  </a:moveTo>
                  <a:lnTo>
                    <a:pt x="984016" y="0"/>
                  </a:lnTo>
                  <a:cubicBezTo>
                    <a:pt x="1005208" y="0"/>
                    <a:pt x="1025532" y="8418"/>
                    <a:pt x="1040517" y="23403"/>
                  </a:cubicBezTo>
                  <a:cubicBezTo>
                    <a:pt x="1055502" y="38388"/>
                    <a:pt x="1063920" y="58713"/>
                    <a:pt x="1063920" y="79905"/>
                  </a:cubicBezTo>
                  <a:lnTo>
                    <a:pt x="1063920" y="375933"/>
                  </a:lnTo>
                  <a:cubicBezTo>
                    <a:pt x="1063920" y="397125"/>
                    <a:pt x="1055502" y="417449"/>
                    <a:pt x="1040517" y="432434"/>
                  </a:cubicBezTo>
                  <a:cubicBezTo>
                    <a:pt x="1025532" y="447419"/>
                    <a:pt x="1005208" y="455837"/>
                    <a:pt x="984016" y="455837"/>
                  </a:cubicBezTo>
                  <a:lnTo>
                    <a:pt x="79905" y="455837"/>
                  </a:lnTo>
                  <a:cubicBezTo>
                    <a:pt x="58713" y="455837"/>
                    <a:pt x="38388" y="447419"/>
                    <a:pt x="23403" y="432434"/>
                  </a:cubicBezTo>
                  <a:cubicBezTo>
                    <a:pt x="8418" y="417449"/>
                    <a:pt x="0" y="397125"/>
                    <a:pt x="0" y="375933"/>
                  </a:cubicBezTo>
                  <a:lnTo>
                    <a:pt x="0" y="79905"/>
                  </a:lnTo>
                  <a:cubicBezTo>
                    <a:pt x="0" y="58713"/>
                    <a:pt x="8418" y="38388"/>
                    <a:pt x="23403" y="23403"/>
                  </a:cubicBezTo>
                  <a:cubicBezTo>
                    <a:pt x="38388" y="8418"/>
                    <a:pt x="58713" y="0"/>
                    <a:pt x="79905" y="0"/>
                  </a:cubicBezTo>
                  <a:close/>
                </a:path>
              </a:pathLst>
            </a:custGeom>
            <a:solidFill>
              <a:srgbClr val="FAB713"/>
            </a:solidFill>
          </p:spPr>
        </p:sp>
        <p:sp>
          <p:nvSpPr>
            <p:cNvPr name="TextBox 7" id="7"/>
            <p:cNvSpPr txBox="true"/>
            <p:nvPr/>
          </p:nvSpPr>
          <p:spPr>
            <a:xfrm>
              <a:off x="0" y="-38100"/>
              <a:ext cx="1063920" cy="493937"/>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2244797" y="7748832"/>
            <a:ext cx="1613641" cy="1509468"/>
            <a:chOff x="0" y="0"/>
            <a:chExt cx="868894" cy="812800"/>
          </a:xfrm>
        </p:grpSpPr>
        <p:sp>
          <p:nvSpPr>
            <p:cNvPr name="Freeform 9" id="9"/>
            <p:cNvSpPr/>
            <p:nvPr/>
          </p:nvSpPr>
          <p:spPr>
            <a:xfrm flipH="false" flipV="false" rot="0">
              <a:off x="0" y="0"/>
              <a:ext cx="868894" cy="812800"/>
            </a:xfrm>
            <a:custGeom>
              <a:avLst/>
              <a:gdLst/>
              <a:ahLst/>
              <a:cxnLst/>
              <a:rect r="r" b="b" t="t" l="l"/>
              <a:pathLst>
                <a:path h="812800" w="868894">
                  <a:moveTo>
                    <a:pt x="244688" y="0"/>
                  </a:moveTo>
                  <a:lnTo>
                    <a:pt x="624206" y="0"/>
                  </a:lnTo>
                  <a:cubicBezTo>
                    <a:pt x="689101" y="0"/>
                    <a:pt x="751338" y="25780"/>
                    <a:pt x="797226" y="71667"/>
                  </a:cubicBezTo>
                  <a:cubicBezTo>
                    <a:pt x="843114" y="117555"/>
                    <a:pt x="868894" y="179792"/>
                    <a:pt x="868894" y="244688"/>
                  </a:cubicBezTo>
                  <a:lnTo>
                    <a:pt x="868894" y="568112"/>
                  </a:lnTo>
                  <a:cubicBezTo>
                    <a:pt x="868894" y="633008"/>
                    <a:pt x="843114" y="695245"/>
                    <a:pt x="797226" y="741133"/>
                  </a:cubicBezTo>
                  <a:cubicBezTo>
                    <a:pt x="751338" y="787020"/>
                    <a:pt x="689101" y="812800"/>
                    <a:pt x="624206" y="812800"/>
                  </a:cubicBezTo>
                  <a:lnTo>
                    <a:pt x="244688" y="812800"/>
                  </a:lnTo>
                  <a:cubicBezTo>
                    <a:pt x="179792" y="812800"/>
                    <a:pt x="117555" y="787020"/>
                    <a:pt x="71667" y="741133"/>
                  </a:cubicBezTo>
                  <a:cubicBezTo>
                    <a:pt x="25780" y="695245"/>
                    <a:pt x="0" y="633008"/>
                    <a:pt x="0" y="568112"/>
                  </a:cubicBezTo>
                  <a:lnTo>
                    <a:pt x="0" y="244688"/>
                  </a:lnTo>
                  <a:cubicBezTo>
                    <a:pt x="0" y="179792"/>
                    <a:pt x="25780" y="117555"/>
                    <a:pt x="71667" y="71667"/>
                  </a:cubicBezTo>
                  <a:cubicBezTo>
                    <a:pt x="117555" y="25780"/>
                    <a:pt x="179792" y="0"/>
                    <a:pt x="244688" y="0"/>
                  </a:cubicBezTo>
                  <a:close/>
                </a:path>
              </a:pathLst>
            </a:custGeom>
            <a:solidFill>
              <a:srgbClr val="FAB713"/>
            </a:solidFill>
          </p:spPr>
        </p:sp>
        <p:sp>
          <p:nvSpPr>
            <p:cNvPr name="TextBox 10" id="10"/>
            <p:cNvSpPr txBox="true"/>
            <p:nvPr/>
          </p:nvSpPr>
          <p:spPr>
            <a:xfrm>
              <a:off x="0" y="-38100"/>
              <a:ext cx="868894" cy="850900"/>
            </a:xfrm>
            <a:prstGeom prst="rect">
              <a:avLst/>
            </a:prstGeom>
          </p:spPr>
          <p:txBody>
            <a:bodyPr anchor="ctr" rtlCol="false" tIns="50800" lIns="50800" bIns="50800" rIns="50800"/>
            <a:lstStyle/>
            <a:p>
              <a:pPr algn="ctr">
                <a:lnSpc>
                  <a:spcPts val="3360"/>
                </a:lnSpc>
              </a:pPr>
            </a:p>
          </p:txBody>
        </p:sp>
      </p:grpSp>
      <p:grpSp>
        <p:nvGrpSpPr>
          <p:cNvPr name="Group 11" id="11"/>
          <p:cNvGrpSpPr/>
          <p:nvPr/>
        </p:nvGrpSpPr>
        <p:grpSpPr>
          <a:xfrm rot="0">
            <a:off x="6378630" y="7748832"/>
            <a:ext cx="1509468" cy="150946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261574" y="0"/>
                  </a:moveTo>
                  <a:lnTo>
                    <a:pt x="551226" y="0"/>
                  </a:lnTo>
                  <a:cubicBezTo>
                    <a:pt x="620600" y="0"/>
                    <a:pt x="687132" y="27559"/>
                    <a:pt x="736187" y="76613"/>
                  </a:cubicBezTo>
                  <a:cubicBezTo>
                    <a:pt x="785241" y="125668"/>
                    <a:pt x="812800" y="192200"/>
                    <a:pt x="812800" y="261574"/>
                  </a:cubicBezTo>
                  <a:lnTo>
                    <a:pt x="812800" y="551226"/>
                  </a:lnTo>
                  <a:cubicBezTo>
                    <a:pt x="812800" y="620600"/>
                    <a:pt x="785241" y="687132"/>
                    <a:pt x="736187" y="736187"/>
                  </a:cubicBezTo>
                  <a:cubicBezTo>
                    <a:pt x="687132" y="785241"/>
                    <a:pt x="620600" y="812800"/>
                    <a:pt x="551226" y="812800"/>
                  </a:cubicBezTo>
                  <a:lnTo>
                    <a:pt x="261574" y="812800"/>
                  </a:lnTo>
                  <a:cubicBezTo>
                    <a:pt x="192200" y="812800"/>
                    <a:pt x="125668" y="785241"/>
                    <a:pt x="76613" y="736187"/>
                  </a:cubicBezTo>
                  <a:cubicBezTo>
                    <a:pt x="27559" y="687132"/>
                    <a:pt x="0" y="620600"/>
                    <a:pt x="0" y="551226"/>
                  </a:cubicBezTo>
                  <a:lnTo>
                    <a:pt x="0" y="261574"/>
                  </a:lnTo>
                  <a:cubicBezTo>
                    <a:pt x="0" y="192200"/>
                    <a:pt x="27559" y="125668"/>
                    <a:pt x="76613" y="76613"/>
                  </a:cubicBezTo>
                  <a:cubicBezTo>
                    <a:pt x="125668" y="27559"/>
                    <a:pt x="192200" y="0"/>
                    <a:pt x="261574" y="0"/>
                  </a:cubicBezTo>
                  <a:close/>
                </a:path>
              </a:pathLst>
            </a:custGeom>
            <a:solidFill>
              <a:srgbClr val="FAB713"/>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3360"/>
                </a:lnSpc>
              </a:pPr>
            </a:p>
          </p:txBody>
        </p:sp>
      </p:grpSp>
      <p:grpSp>
        <p:nvGrpSpPr>
          <p:cNvPr name="Group 14" id="14"/>
          <p:cNvGrpSpPr/>
          <p:nvPr/>
        </p:nvGrpSpPr>
        <p:grpSpPr>
          <a:xfrm rot="0">
            <a:off x="10402698" y="7748832"/>
            <a:ext cx="1509468" cy="150946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261574" y="0"/>
                  </a:moveTo>
                  <a:lnTo>
                    <a:pt x="551226" y="0"/>
                  </a:lnTo>
                  <a:cubicBezTo>
                    <a:pt x="620600" y="0"/>
                    <a:pt x="687132" y="27559"/>
                    <a:pt x="736187" y="76613"/>
                  </a:cubicBezTo>
                  <a:cubicBezTo>
                    <a:pt x="785241" y="125668"/>
                    <a:pt x="812800" y="192200"/>
                    <a:pt x="812800" y="261574"/>
                  </a:cubicBezTo>
                  <a:lnTo>
                    <a:pt x="812800" y="551226"/>
                  </a:lnTo>
                  <a:cubicBezTo>
                    <a:pt x="812800" y="620600"/>
                    <a:pt x="785241" y="687132"/>
                    <a:pt x="736187" y="736187"/>
                  </a:cubicBezTo>
                  <a:cubicBezTo>
                    <a:pt x="687132" y="785241"/>
                    <a:pt x="620600" y="812800"/>
                    <a:pt x="551226" y="812800"/>
                  </a:cubicBezTo>
                  <a:lnTo>
                    <a:pt x="261574" y="812800"/>
                  </a:lnTo>
                  <a:cubicBezTo>
                    <a:pt x="192200" y="812800"/>
                    <a:pt x="125668" y="785241"/>
                    <a:pt x="76613" y="736187"/>
                  </a:cubicBezTo>
                  <a:cubicBezTo>
                    <a:pt x="27559" y="687132"/>
                    <a:pt x="0" y="620600"/>
                    <a:pt x="0" y="551226"/>
                  </a:cubicBezTo>
                  <a:lnTo>
                    <a:pt x="0" y="261574"/>
                  </a:lnTo>
                  <a:cubicBezTo>
                    <a:pt x="0" y="192200"/>
                    <a:pt x="27559" y="125668"/>
                    <a:pt x="76613" y="76613"/>
                  </a:cubicBezTo>
                  <a:cubicBezTo>
                    <a:pt x="125668" y="27559"/>
                    <a:pt x="192200" y="0"/>
                    <a:pt x="261574" y="0"/>
                  </a:cubicBezTo>
                  <a:close/>
                </a:path>
              </a:pathLst>
            </a:custGeom>
            <a:solidFill>
              <a:srgbClr val="FAB713"/>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3360"/>
                </a:lnSpc>
              </a:pPr>
            </a:p>
          </p:txBody>
        </p:sp>
      </p:grpSp>
      <p:grpSp>
        <p:nvGrpSpPr>
          <p:cNvPr name="Group 17" id="17"/>
          <p:cNvGrpSpPr/>
          <p:nvPr/>
        </p:nvGrpSpPr>
        <p:grpSpPr>
          <a:xfrm rot="0">
            <a:off x="14426766" y="7748832"/>
            <a:ext cx="1509468" cy="150946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261574" y="0"/>
                  </a:moveTo>
                  <a:lnTo>
                    <a:pt x="551226" y="0"/>
                  </a:lnTo>
                  <a:cubicBezTo>
                    <a:pt x="620600" y="0"/>
                    <a:pt x="687132" y="27559"/>
                    <a:pt x="736187" y="76613"/>
                  </a:cubicBezTo>
                  <a:cubicBezTo>
                    <a:pt x="785241" y="125668"/>
                    <a:pt x="812800" y="192200"/>
                    <a:pt x="812800" y="261574"/>
                  </a:cubicBezTo>
                  <a:lnTo>
                    <a:pt x="812800" y="551226"/>
                  </a:lnTo>
                  <a:cubicBezTo>
                    <a:pt x="812800" y="620600"/>
                    <a:pt x="785241" y="687132"/>
                    <a:pt x="736187" y="736187"/>
                  </a:cubicBezTo>
                  <a:cubicBezTo>
                    <a:pt x="687132" y="785241"/>
                    <a:pt x="620600" y="812800"/>
                    <a:pt x="551226" y="812800"/>
                  </a:cubicBezTo>
                  <a:lnTo>
                    <a:pt x="261574" y="812800"/>
                  </a:lnTo>
                  <a:cubicBezTo>
                    <a:pt x="192200" y="812800"/>
                    <a:pt x="125668" y="785241"/>
                    <a:pt x="76613" y="736187"/>
                  </a:cubicBezTo>
                  <a:cubicBezTo>
                    <a:pt x="27559" y="687132"/>
                    <a:pt x="0" y="620600"/>
                    <a:pt x="0" y="551226"/>
                  </a:cubicBezTo>
                  <a:lnTo>
                    <a:pt x="0" y="261574"/>
                  </a:lnTo>
                  <a:cubicBezTo>
                    <a:pt x="0" y="192200"/>
                    <a:pt x="27559" y="125668"/>
                    <a:pt x="76613" y="76613"/>
                  </a:cubicBezTo>
                  <a:cubicBezTo>
                    <a:pt x="125668" y="27559"/>
                    <a:pt x="192200" y="0"/>
                    <a:pt x="261574" y="0"/>
                  </a:cubicBezTo>
                  <a:close/>
                </a:path>
              </a:pathLst>
            </a:custGeom>
            <a:solidFill>
              <a:srgbClr val="FAB713"/>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3360"/>
                </a:lnSpc>
              </a:pPr>
            </a:p>
          </p:txBody>
        </p:sp>
      </p:grpSp>
      <p:sp>
        <p:nvSpPr>
          <p:cNvPr name="AutoShape 20" id="20"/>
          <p:cNvSpPr/>
          <p:nvPr/>
        </p:nvSpPr>
        <p:spPr>
          <a:xfrm>
            <a:off x="3858438" y="8503566"/>
            <a:ext cx="2520192" cy="0"/>
          </a:xfrm>
          <a:prstGeom prst="line">
            <a:avLst/>
          </a:prstGeom>
          <a:ln cap="flat" w="76200">
            <a:solidFill>
              <a:srgbClr val="1A1A1A"/>
            </a:solidFill>
            <a:prstDash val="solid"/>
            <a:headEnd type="none" len="sm" w="sm"/>
            <a:tailEnd type="triangle" len="med" w="lg"/>
          </a:ln>
        </p:spPr>
      </p:sp>
      <p:sp>
        <p:nvSpPr>
          <p:cNvPr name="AutoShape 21" id="21"/>
          <p:cNvSpPr/>
          <p:nvPr/>
        </p:nvSpPr>
        <p:spPr>
          <a:xfrm rot="0">
            <a:off x="7888098" y="8465466"/>
            <a:ext cx="2520192" cy="0"/>
          </a:xfrm>
          <a:prstGeom prst="line">
            <a:avLst/>
          </a:prstGeom>
          <a:ln cap="flat" w="76200">
            <a:solidFill>
              <a:srgbClr val="1A1A1A"/>
            </a:solidFill>
            <a:prstDash val="solid"/>
            <a:headEnd type="none" len="sm" w="sm"/>
            <a:tailEnd type="triangle" len="med" w="lg"/>
          </a:ln>
        </p:spPr>
      </p:sp>
      <p:sp>
        <p:nvSpPr>
          <p:cNvPr name="AutoShape 22" id="22"/>
          <p:cNvSpPr/>
          <p:nvPr/>
        </p:nvSpPr>
        <p:spPr>
          <a:xfrm rot="0">
            <a:off x="11912166" y="8465466"/>
            <a:ext cx="2520192" cy="0"/>
          </a:xfrm>
          <a:prstGeom prst="line">
            <a:avLst/>
          </a:prstGeom>
          <a:ln cap="flat" w="76200">
            <a:solidFill>
              <a:srgbClr val="1A1A1A"/>
            </a:solidFill>
            <a:prstDash val="solid"/>
            <a:headEnd type="none" len="sm" w="sm"/>
            <a:tailEnd type="triangle" len="med" w="lg"/>
          </a:ln>
        </p:spPr>
      </p:sp>
      <p:sp>
        <p:nvSpPr>
          <p:cNvPr name="Freeform 23" id="23"/>
          <p:cNvSpPr/>
          <p:nvPr/>
        </p:nvSpPr>
        <p:spPr>
          <a:xfrm flipH="false" flipV="false" rot="0">
            <a:off x="2630362" y="7976996"/>
            <a:ext cx="842512" cy="1053140"/>
          </a:xfrm>
          <a:custGeom>
            <a:avLst/>
            <a:gdLst/>
            <a:ahLst/>
            <a:cxnLst/>
            <a:rect r="r" b="b" t="t" l="l"/>
            <a:pathLst>
              <a:path h="1053140" w="842512">
                <a:moveTo>
                  <a:pt x="0" y="0"/>
                </a:moveTo>
                <a:lnTo>
                  <a:pt x="842512" y="0"/>
                </a:lnTo>
                <a:lnTo>
                  <a:pt x="842512" y="1053140"/>
                </a:lnTo>
                <a:lnTo>
                  <a:pt x="0" y="10531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4645053" y="8096826"/>
            <a:ext cx="1072894" cy="813480"/>
          </a:xfrm>
          <a:custGeom>
            <a:avLst/>
            <a:gdLst/>
            <a:ahLst/>
            <a:cxnLst/>
            <a:rect r="r" b="b" t="t" l="l"/>
            <a:pathLst>
              <a:path h="813480" w="1072894">
                <a:moveTo>
                  <a:pt x="0" y="0"/>
                </a:moveTo>
                <a:lnTo>
                  <a:pt x="1072894" y="0"/>
                </a:lnTo>
                <a:lnTo>
                  <a:pt x="1072894" y="813480"/>
                </a:lnTo>
                <a:lnTo>
                  <a:pt x="0" y="8134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6720585" y="8096826"/>
            <a:ext cx="825558" cy="726491"/>
          </a:xfrm>
          <a:custGeom>
            <a:avLst/>
            <a:gdLst/>
            <a:ahLst/>
            <a:cxnLst/>
            <a:rect r="r" b="b" t="t" l="l"/>
            <a:pathLst>
              <a:path h="726491" w="825558">
                <a:moveTo>
                  <a:pt x="0" y="0"/>
                </a:moveTo>
                <a:lnTo>
                  <a:pt x="825558" y="0"/>
                </a:lnTo>
                <a:lnTo>
                  <a:pt x="825558" y="726491"/>
                </a:lnTo>
                <a:lnTo>
                  <a:pt x="0" y="726491"/>
                </a:lnTo>
                <a:lnTo>
                  <a:pt x="0" y="0"/>
                </a:lnTo>
                <a:close/>
              </a:path>
            </a:pathLst>
          </a:custGeom>
          <a:blipFill>
            <a:blip r:embed="rId6"/>
            <a:stretch>
              <a:fillRect l="0" t="0" r="0" b="0"/>
            </a:stretch>
          </a:blipFill>
        </p:spPr>
      </p:sp>
      <p:sp>
        <p:nvSpPr>
          <p:cNvPr name="Freeform 26" id="26"/>
          <p:cNvSpPr/>
          <p:nvPr/>
        </p:nvSpPr>
        <p:spPr>
          <a:xfrm flipH="false" flipV="false" rot="0">
            <a:off x="10658003" y="8140461"/>
            <a:ext cx="998859" cy="682856"/>
          </a:xfrm>
          <a:custGeom>
            <a:avLst/>
            <a:gdLst/>
            <a:ahLst/>
            <a:cxnLst/>
            <a:rect r="r" b="b" t="t" l="l"/>
            <a:pathLst>
              <a:path h="682856" w="998859">
                <a:moveTo>
                  <a:pt x="0" y="0"/>
                </a:moveTo>
                <a:lnTo>
                  <a:pt x="998858" y="0"/>
                </a:lnTo>
                <a:lnTo>
                  <a:pt x="998858" y="682856"/>
                </a:lnTo>
                <a:lnTo>
                  <a:pt x="0" y="6828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27" id="27"/>
          <p:cNvPicPr>
            <a:picLocks noChangeAspect="true"/>
          </p:cNvPicPr>
          <p:nvPr/>
        </p:nvPicPr>
        <p:blipFill>
          <a:blip r:embed="rId9"/>
          <a:srcRect l="0" t="0" r="0" b="0"/>
          <a:stretch>
            <a:fillRect/>
          </a:stretch>
        </p:blipFill>
        <p:spPr>
          <a:xfrm flipH="false" flipV="false" rot="0">
            <a:off x="6720585" y="1028700"/>
            <a:ext cx="2935496" cy="2935496"/>
          </a:xfrm>
          <a:prstGeom prst="rect">
            <a:avLst/>
          </a:prstGeom>
        </p:spPr>
      </p:pic>
      <p:pic>
        <p:nvPicPr>
          <p:cNvPr name="Picture 28" id="28"/>
          <p:cNvPicPr>
            <a:picLocks noChangeAspect="true"/>
          </p:cNvPicPr>
          <p:nvPr/>
        </p:nvPicPr>
        <p:blipFill>
          <a:blip r:embed="rId10"/>
          <a:srcRect l="0" t="0" r="0" b="0"/>
          <a:stretch>
            <a:fillRect/>
          </a:stretch>
        </p:blipFill>
        <p:spPr>
          <a:xfrm flipH="false" flipV="false" rot="0">
            <a:off x="996894" y="1514748"/>
            <a:ext cx="1793677" cy="2085671"/>
          </a:xfrm>
          <a:prstGeom prst="rect">
            <a:avLst/>
          </a:prstGeom>
        </p:spPr>
      </p:pic>
      <p:sp>
        <p:nvSpPr>
          <p:cNvPr name="TextBox 29" id="29"/>
          <p:cNvSpPr txBox="true"/>
          <p:nvPr/>
        </p:nvSpPr>
        <p:spPr>
          <a:xfrm rot="0">
            <a:off x="1454160" y="4773821"/>
            <a:ext cx="15379681" cy="2803618"/>
          </a:xfrm>
          <a:prstGeom prst="rect">
            <a:avLst/>
          </a:prstGeom>
        </p:spPr>
        <p:txBody>
          <a:bodyPr anchor="t" rtlCol="false" tIns="0" lIns="0" bIns="0" rIns="0">
            <a:spAutoFit/>
          </a:bodyPr>
          <a:lstStyle/>
          <a:p>
            <a:pPr algn="ctr" marL="0" indent="0" lvl="0">
              <a:lnSpc>
                <a:spcPts val="3721"/>
              </a:lnSpc>
            </a:pPr>
            <a:r>
              <a:rPr lang="en-US" sz="2658">
                <a:solidFill>
                  <a:srgbClr val="1A1A1A"/>
                </a:solidFill>
                <a:latin typeface="Poppins"/>
                <a:ea typeface="Poppins"/>
                <a:cs typeface="Poppins"/>
                <a:sym typeface="Poppins"/>
              </a:rPr>
              <a:t>An immers</a:t>
            </a:r>
            <a:r>
              <a:rPr lang="en-US" sz="2658" u="none">
                <a:solidFill>
                  <a:srgbClr val="1A1A1A"/>
                </a:solidFill>
                <a:latin typeface="Poppins"/>
                <a:ea typeface="Poppins"/>
                <a:cs typeface="Poppins"/>
                <a:sym typeface="Poppins"/>
              </a:rPr>
              <a:t>ive Java-based application that lets users explore deep, branching narratives through an interactive storytelling experience. The app uses external CSV files to load richly detailed stories, allowing for easy updates and expansion of the narrative content.</a:t>
            </a:r>
          </a:p>
          <a:p>
            <a:pPr algn="ctr" marL="0" indent="0" lvl="0">
              <a:lnSpc>
                <a:spcPts val="3721"/>
              </a:lnSpc>
            </a:pPr>
          </a:p>
          <a:p>
            <a:pPr algn="ctr" marL="0" indent="0" lvl="0">
              <a:lnSpc>
                <a:spcPts val="3721"/>
              </a:lnSpc>
            </a:pPr>
          </a:p>
          <a:p>
            <a:pPr algn="ctr" marL="0" indent="0" lvl="0">
              <a:lnSpc>
                <a:spcPts val="3435"/>
              </a:lnSpc>
            </a:pPr>
          </a:p>
        </p:txBody>
      </p:sp>
      <p:sp>
        <p:nvSpPr>
          <p:cNvPr name="TextBox 30" id="30"/>
          <p:cNvSpPr txBox="true"/>
          <p:nvPr/>
        </p:nvSpPr>
        <p:spPr>
          <a:xfrm rot="0">
            <a:off x="2790571" y="1467123"/>
            <a:ext cx="4316744" cy="1000125"/>
          </a:xfrm>
          <a:prstGeom prst="rect">
            <a:avLst/>
          </a:prstGeom>
        </p:spPr>
        <p:txBody>
          <a:bodyPr anchor="t" rtlCol="false" tIns="0" lIns="0" bIns="0" rIns="0">
            <a:spAutoFit/>
          </a:bodyPr>
          <a:lstStyle/>
          <a:p>
            <a:pPr algn="ctr" marL="0" indent="0" lvl="0">
              <a:lnSpc>
                <a:spcPts val="7559"/>
              </a:lnSpc>
            </a:pPr>
            <a:r>
              <a:rPr lang="en-US" b="true" sz="6299">
                <a:solidFill>
                  <a:srgbClr val="F5F5F5"/>
                </a:solidFill>
                <a:latin typeface="Poppins Bold"/>
                <a:ea typeface="Poppins Bold"/>
                <a:cs typeface="Poppins Bold"/>
                <a:sym typeface="Poppins Bold"/>
              </a:rPr>
              <a:t>Overview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898271" y="428980"/>
            <a:ext cx="15637481" cy="1993621"/>
            <a:chOff x="0" y="0"/>
            <a:chExt cx="4292485" cy="547249"/>
          </a:xfrm>
        </p:grpSpPr>
        <p:sp>
          <p:nvSpPr>
            <p:cNvPr name="Freeform 3" id="3"/>
            <p:cNvSpPr/>
            <p:nvPr/>
          </p:nvSpPr>
          <p:spPr>
            <a:xfrm flipH="false" flipV="false" rot="0">
              <a:off x="0" y="0"/>
              <a:ext cx="4292485" cy="547249"/>
            </a:xfrm>
            <a:custGeom>
              <a:avLst/>
              <a:gdLst/>
              <a:ahLst/>
              <a:cxnLst/>
              <a:rect r="r" b="b" t="t" l="l"/>
              <a:pathLst>
                <a:path h="547249" w="4292485">
                  <a:moveTo>
                    <a:pt x="25249" y="0"/>
                  </a:moveTo>
                  <a:lnTo>
                    <a:pt x="4267235" y="0"/>
                  </a:lnTo>
                  <a:cubicBezTo>
                    <a:pt x="4281180" y="0"/>
                    <a:pt x="4292485" y="11305"/>
                    <a:pt x="4292485" y="25249"/>
                  </a:cubicBezTo>
                  <a:lnTo>
                    <a:pt x="4292485" y="521999"/>
                  </a:lnTo>
                  <a:cubicBezTo>
                    <a:pt x="4292485" y="535944"/>
                    <a:pt x="4281180" y="547249"/>
                    <a:pt x="4267235" y="547249"/>
                  </a:cubicBezTo>
                  <a:lnTo>
                    <a:pt x="25249" y="547249"/>
                  </a:lnTo>
                  <a:cubicBezTo>
                    <a:pt x="11305" y="547249"/>
                    <a:pt x="0" y="535944"/>
                    <a:pt x="0" y="521999"/>
                  </a:cubicBezTo>
                  <a:lnTo>
                    <a:pt x="0" y="25249"/>
                  </a:lnTo>
                  <a:cubicBezTo>
                    <a:pt x="0" y="11305"/>
                    <a:pt x="11305" y="0"/>
                    <a:pt x="25249" y="0"/>
                  </a:cubicBezTo>
                  <a:close/>
                </a:path>
              </a:pathLst>
            </a:custGeom>
            <a:solidFill>
              <a:srgbClr val="FAB713"/>
            </a:solidFill>
          </p:spPr>
        </p:sp>
        <p:sp>
          <p:nvSpPr>
            <p:cNvPr name="TextBox 4" id="4"/>
            <p:cNvSpPr txBox="true"/>
            <p:nvPr/>
          </p:nvSpPr>
          <p:spPr>
            <a:xfrm>
              <a:off x="0" y="-38100"/>
              <a:ext cx="4292485" cy="585349"/>
            </a:xfrm>
            <a:prstGeom prst="rect">
              <a:avLst/>
            </a:prstGeom>
          </p:spPr>
          <p:txBody>
            <a:bodyPr anchor="ctr" rtlCol="false" tIns="50800" lIns="50800" bIns="50800" rIns="50800"/>
            <a:lstStyle/>
            <a:p>
              <a:pPr algn="ctr">
                <a:lnSpc>
                  <a:spcPts val="3360"/>
                </a:lnSpc>
              </a:pPr>
            </a:p>
          </p:txBody>
        </p:sp>
      </p:grpSp>
      <p:pic>
        <p:nvPicPr>
          <p:cNvPr name="Picture 5" id="5"/>
          <p:cNvPicPr>
            <a:picLocks noChangeAspect="true"/>
          </p:cNvPicPr>
          <p:nvPr/>
        </p:nvPicPr>
        <p:blipFill>
          <a:blip r:embed="rId2"/>
          <a:srcRect l="0" t="0" r="0" b="0"/>
          <a:stretch>
            <a:fillRect/>
          </a:stretch>
        </p:blipFill>
        <p:spPr>
          <a:xfrm flipH="false" flipV="false" rot="0">
            <a:off x="13360429" y="7418097"/>
            <a:ext cx="4577872" cy="2868903"/>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0956818" y="1212954"/>
            <a:ext cx="5221817" cy="626618"/>
          </a:xfrm>
          <a:prstGeom prst="rect">
            <a:avLst/>
          </a:prstGeom>
        </p:spPr>
      </p:pic>
      <p:sp>
        <p:nvSpPr>
          <p:cNvPr name="TextBox 7" id="7"/>
          <p:cNvSpPr txBox="true"/>
          <p:nvPr/>
        </p:nvSpPr>
        <p:spPr>
          <a:xfrm rot="0">
            <a:off x="501107" y="3291725"/>
            <a:ext cx="3068685" cy="876300"/>
          </a:xfrm>
          <a:prstGeom prst="rect">
            <a:avLst/>
          </a:prstGeom>
        </p:spPr>
        <p:txBody>
          <a:bodyPr anchor="t" rtlCol="false" tIns="0" lIns="0" bIns="0" rIns="0">
            <a:spAutoFit/>
          </a:bodyPr>
          <a:lstStyle/>
          <a:p>
            <a:pPr algn="ctr" marL="0" indent="0" lvl="0">
              <a:lnSpc>
                <a:spcPts val="3446"/>
              </a:lnSpc>
            </a:pPr>
            <a:r>
              <a:rPr lang="en-US" b="true" sz="2871">
                <a:solidFill>
                  <a:srgbClr val="1A1A1A"/>
                </a:solidFill>
                <a:latin typeface="Poppins Heavy"/>
                <a:ea typeface="Poppins Heavy"/>
                <a:cs typeface="Poppins Heavy"/>
                <a:sym typeface="Poppins Heavy"/>
              </a:rPr>
              <a:t>Branching Decisions</a:t>
            </a:r>
          </a:p>
        </p:txBody>
      </p:sp>
      <p:sp>
        <p:nvSpPr>
          <p:cNvPr name="TextBox 8" id="8"/>
          <p:cNvSpPr txBox="true"/>
          <p:nvPr/>
        </p:nvSpPr>
        <p:spPr>
          <a:xfrm rot="0">
            <a:off x="3569792" y="3339152"/>
            <a:ext cx="14515108" cy="879906"/>
          </a:xfrm>
          <a:prstGeom prst="rect">
            <a:avLst/>
          </a:prstGeom>
        </p:spPr>
        <p:txBody>
          <a:bodyPr anchor="t" rtlCol="false" tIns="0" lIns="0" bIns="0" rIns="0">
            <a:spAutoFit/>
          </a:bodyPr>
          <a:lstStyle/>
          <a:p>
            <a:pPr algn="l" marL="0" indent="0" lvl="0">
              <a:lnSpc>
                <a:spcPts val="3476"/>
              </a:lnSpc>
            </a:pPr>
            <a:r>
              <a:rPr lang="en-US" sz="2483">
                <a:solidFill>
                  <a:srgbClr val="1A1A1A"/>
                </a:solidFill>
                <a:latin typeface="Poppins"/>
                <a:ea typeface="Poppins"/>
                <a:cs typeface="Poppins"/>
                <a:sym typeface="Poppins"/>
              </a:rPr>
              <a:t>Navigate through dynamic stories by making meaningful choices at every chapter, shaping your unique storyline.</a:t>
            </a:r>
          </a:p>
        </p:txBody>
      </p:sp>
      <p:sp>
        <p:nvSpPr>
          <p:cNvPr name="TextBox 9" id="9"/>
          <p:cNvSpPr txBox="true"/>
          <p:nvPr/>
        </p:nvSpPr>
        <p:spPr>
          <a:xfrm rot="0">
            <a:off x="289891" y="7054215"/>
            <a:ext cx="3068685" cy="1312632"/>
          </a:xfrm>
          <a:prstGeom prst="rect">
            <a:avLst/>
          </a:prstGeom>
        </p:spPr>
        <p:txBody>
          <a:bodyPr anchor="t" rtlCol="false" tIns="0" lIns="0" bIns="0" rIns="0">
            <a:spAutoFit/>
          </a:bodyPr>
          <a:lstStyle/>
          <a:p>
            <a:pPr algn="ctr" marL="0" indent="0" lvl="0">
              <a:lnSpc>
                <a:spcPts val="3380"/>
              </a:lnSpc>
            </a:pPr>
            <a:r>
              <a:rPr lang="en-US" b="true" sz="2816">
                <a:solidFill>
                  <a:srgbClr val="1A1A1A"/>
                </a:solidFill>
                <a:latin typeface="Poppins Heavy"/>
                <a:ea typeface="Poppins Heavy"/>
                <a:cs typeface="Poppins Heavy"/>
                <a:sym typeface="Poppins Heavy"/>
              </a:rPr>
              <a:t>Save, Load &amp; History Tracking</a:t>
            </a:r>
          </a:p>
        </p:txBody>
      </p:sp>
      <p:sp>
        <p:nvSpPr>
          <p:cNvPr name="TextBox 10" id="10"/>
          <p:cNvSpPr txBox="true"/>
          <p:nvPr/>
        </p:nvSpPr>
        <p:spPr>
          <a:xfrm rot="0">
            <a:off x="3569792" y="7006590"/>
            <a:ext cx="13679329" cy="871450"/>
          </a:xfrm>
          <a:prstGeom prst="rect">
            <a:avLst/>
          </a:prstGeom>
        </p:spPr>
        <p:txBody>
          <a:bodyPr anchor="t" rtlCol="false" tIns="0" lIns="0" bIns="0" rIns="0">
            <a:spAutoFit/>
          </a:bodyPr>
          <a:lstStyle/>
          <a:p>
            <a:pPr algn="just" marL="0" indent="0" lvl="0">
              <a:lnSpc>
                <a:spcPts val="3417"/>
              </a:lnSpc>
            </a:pPr>
            <a:r>
              <a:rPr lang="en-US" sz="2440">
                <a:solidFill>
                  <a:srgbClr val="1A1A1A"/>
                </a:solidFill>
                <a:latin typeface="Poppins"/>
                <a:ea typeface="Poppins"/>
                <a:cs typeface="Poppins"/>
                <a:sym typeface="Poppins"/>
              </a:rPr>
              <a:t>This concise layout clearly highlights your app's strengths and makes them easily understandable in a presentation.</a:t>
            </a:r>
          </a:p>
        </p:txBody>
      </p:sp>
      <p:sp>
        <p:nvSpPr>
          <p:cNvPr name="TextBox 11" id="11"/>
          <p:cNvSpPr txBox="true"/>
          <p:nvPr/>
        </p:nvSpPr>
        <p:spPr>
          <a:xfrm rot="0">
            <a:off x="357814" y="4982305"/>
            <a:ext cx="3000762" cy="1285875"/>
          </a:xfrm>
          <a:prstGeom prst="rect">
            <a:avLst/>
          </a:prstGeom>
        </p:spPr>
        <p:txBody>
          <a:bodyPr anchor="t" rtlCol="false" tIns="0" lIns="0" bIns="0" rIns="0">
            <a:spAutoFit/>
          </a:bodyPr>
          <a:lstStyle/>
          <a:p>
            <a:pPr algn="ctr" marL="0" indent="0" lvl="0">
              <a:lnSpc>
                <a:spcPts val="3373"/>
              </a:lnSpc>
            </a:pPr>
            <a:r>
              <a:rPr lang="en-US" b="true" sz="2811">
                <a:solidFill>
                  <a:srgbClr val="1A1A1A"/>
                </a:solidFill>
                <a:latin typeface="Poppins Heavy"/>
                <a:ea typeface="Poppins Heavy"/>
                <a:cs typeface="Poppins Heavy"/>
                <a:sym typeface="Poppins Heavy"/>
              </a:rPr>
              <a:t>CSV-Based Content Management</a:t>
            </a:r>
          </a:p>
        </p:txBody>
      </p:sp>
      <p:sp>
        <p:nvSpPr>
          <p:cNvPr name="TextBox 12" id="12"/>
          <p:cNvSpPr txBox="true"/>
          <p:nvPr/>
        </p:nvSpPr>
        <p:spPr>
          <a:xfrm rot="0">
            <a:off x="3569792" y="5315778"/>
            <a:ext cx="13939375" cy="879785"/>
          </a:xfrm>
          <a:prstGeom prst="rect">
            <a:avLst/>
          </a:prstGeom>
        </p:spPr>
        <p:txBody>
          <a:bodyPr anchor="t" rtlCol="false" tIns="0" lIns="0" bIns="0" rIns="0">
            <a:spAutoFit/>
          </a:bodyPr>
          <a:lstStyle/>
          <a:p>
            <a:pPr algn="l" marL="0" indent="0" lvl="0">
              <a:lnSpc>
                <a:spcPts val="3482"/>
              </a:lnSpc>
            </a:pPr>
            <a:r>
              <a:rPr lang="en-US" sz="2487">
                <a:solidFill>
                  <a:srgbClr val="1A1A1A"/>
                </a:solidFill>
                <a:latin typeface="Poppins"/>
                <a:ea typeface="Poppins"/>
                <a:cs typeface="Poppins"/>
                <a:sym typeface="Poppins"/>
              </a:rPr>
              <a:t>Effortlessly update, expand, or manage narrative content through externally stored CSV files.</a:t>
            </a:r>
          </a:p>
        </p:txBody>
      </p:sp>
      <p:sp>
        <p:nvSpPr>
          <p:cNvPr name="TextBox 13" id="13"/>
          <p:cNvSpPr txBox="true"/>
          <p:nvPr/>
        </p:nvSpPr>
        <p:spPr>
          <a:xfrm rot="0">
            <a:off x="898271" y="556794"/>
            <a:ext cx="10924017"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KEY FEATURES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DDDDD"/>
        </a:solidFill>
      </p:bgPr>
    </p:bg>
    <p:spTree>
      <p:nvGrpSpPr>
        <p:cNvPr id="1" name=""/>
        <p:cNvGrpSpPr/>
        <p:nvPr/>
      </p:nvGrpSpPr>
      <p:grpSpPr>
        <a:xfrm>
          <a:off x="0" y="0"/>
          <a:ext cx="0" cy="0"/>
          <a:chOff x="0" y="0"/>
          <a:chExt cx="0" cy="0"/>
        </a:xfrm>
      </p:grpSpPr>
      <p:grpSp>
        <p:nvGrpSpPr>
          <p:cNvPr name="Group 2" id="2"/>
          <p:cNvGrpSpPr/>
          <p:nvPr/>
        </p:nvGrpSpPr>
        <p:grpSpPr>
          <a:xfrm rot="0">
            <a:off x="716182" y="1028700"/>
            <a:ext cx="16543118" cy="8796240"/>
            <a:chOff x="0" y="0"/>
            <a:chExt cx="4357035" cy="2316705"/>
          </a:xfrm>
        </p:grpSpPr>
        <p:sp>
          <p:nvSpPr>
            <p:cNvPr name="Freeform 3" id="3"/>
            <p:cNvSpPr/>
            <p:nvPr/>
          </p:nvSpPr>
          <p:spPr>
            <a:xfrm flipH="false" flipV="false" rot="0">
              <a:off x="0" y="0"/>
              <a:ext cx="4357035" cy="2316705"/>
            </a:xfrm>
            <a:custGeom>
              <a:avLst/>
              <a:gdLst/>
              <a:ahLst/>
              <a:cxnLst/>
              <a:rect r="r" b="b" t="t" l="l"/>
              <a:pathLst>
                <a:path h="2316705" w="4357035">
                  <a:moveTo>
                    <a:pt x="23867" y="0"/>
                  </a:moveTo>
                  <a:lnTo>
                    <a:pt x="4333168" y="0"/>
                  </a:lnTo>
                  <a:cubicBezTo>
                    <a:pt x="4339498" y="0"/>
                    <a:pt x="4345569" y="2515"/>
                    <a:pt x="4350045" y="6991"/>
                  </a:cubicBezTo>
                  <a:cubicBezTo>
                    <a:pt x="4354521" y="11467"/>
                    <a:pt x="4357035" y="17537"/>
                    <a:pt x="4357035" y="23867"/>
                  </a:cubicBezTo>
                  <a:lnTo>
                    <a:pt x="4357035" y="2292838"/>
                  </a:lnTo>
                  <a:cubicBezTo>
                    <a:pt x="4357035" y="2299168"/>
                    <a:pt x="4354521" y="2305239"/>
                    <a:pt x="4350045" y="2309715"/>
                  </a:cubicBezTo>
                  <a:cubicBezTo>
                    <a:pt x="4345569" y="2314191"/>
                    <a:pt x="4339498" y="2316705"/>
                    <a:pt x="4333168" y="2316705"/>
                  </a:cubicBezTo>
                  <a:lnTo>
                    <a:pt x="23867" y="2316705"/>
                  </a:lnTo>
                  <a:cubicBezTo>
                    <a:pt x="17537" y="2316705"/>
                    <a:pt x="11467" y="2314191"/>
                    <a:pt x="6991" y="2309715"/>
                  </a:cubicBezTo>
                  <a:cubicBezTo>
                    <a:pt x="2515" y="2305239"/>
                    <a:pt x="0" y="2299168"/>
                    <a:pt x="0" y="2292838"/>
                  </a:cubicBezTo>
                  <a:lnTo>
                    <a:pt x="0" y="23867"/>
                  </a:lnTo>
                  <a:cubicBezTo>
                    <a:pt x="0" y="17537"/>
                    <a:pt x="2515" y="11467"/>
                    <a:pt x="6991" y="6991"/>
                  </a:cubicBezTo>
                  <a:cubicBezTo>
                    <a:pt x="11467" y="2515"/>
                    <a:pt x="17537" y="0"/>
                    <a:pt x="23867" y="0"/>
                  </a:cubicBezTo>
                  <a:close/>
                </a:path>
              </a:pathLst>
            </a:custGeom>
            <a:solidFill>
              <a:srgbClr val="F5F5F5"/>
            </a:solidFill>
          </p:spPr>
        </p:sp>
        <p:sp>
          <p:nvSpPr>
            <p:cNvPr name="TextBox 4" id="4"/>
            <p:cNvSpPr txBox="true"/>
            <p:nvPr/>
          </p:nvSpPr>
          <p:spPr>
            <a:xfrm>
              <a:off x="0" y="-38100"/>
              <a:ext cx="4357035" cy="2354805"/>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1749977" y="454581"/>
            <a:ext cx="13734137" cy="2481737"/>
            <a:chOff x="0" y="0"/>
            <a:chExt cx="2957079" cy="534340"/>
          </a:xfrm>
        </p:grpSpPr>
        <p:sp>
          <p:nvSpPr>
            <p:cNvPr name="Freeform 6" id="6"/>
            <p:cNvSpPr/>
            <p:nvPr/>
          </p:nvSpPr>
          <p:spPr>
            <a:xfrm flipH="false" flipV="false" rot="0">
              <a:off x="0" y="0"/>
              <a:ext cx="2957079" cy="534340"/>
            </a:xfrm>
            <a:custGeom>
              <a:avLst/>
              <a:gdLst/>
              <a:ahLst/>
              <a:cxnLst/>
              <a:rect r="r" b="b" t="t" l="l"/>
              <a:pathLst>
                <a:path h="534340" w="2957079">
                  <a:moveTo>
                    <a:pt x="28749" y="0"/>
                  </a:moveTo>
                  <a:lnTo>
                    <a:pt x="2928331" y="0"/>
                  </a:lnTo>
                  <a:cubicBezTo>
                    <a:pt x="2935955" y="0"/>
                    <a:pt x="2943268" y="3029"/>
                    <a:pt x="2948659" y="8420"/>
                  </a:cubicBezTo>
                  <a:cubicBezTo>
                    <a:pt x="2954051" y="13812"/>
                    <a:pt x="2957079" y="21124"/>
                    <a:pt x="2957079" y="28749"/>
                  </a:cubicBezTo>
                  <a:lnTo>
                    <a:pt x="2957079" y="505591"/>
                  </a:lnTo>
                  <a:cubicBezTo>
                    <a:pt x="2957079" y="513216"/>
                    <a:pt x="2954051" y="520528"/>
                    <a:pt x="2948659" y="525919"/>
                  </a:cubicBezTo>
                  <a:cubicBezTo>
                    <a:pt x="2943268" y="531311"/>
                    <a:pt x="2935955" y="534340"/>
                    <a:pt x="2928331" y="534340"/>
                  </a:cubicBezTo>
                  <a:lnTo>
                    <a:pt x="28749" y="534340"/>
                  </a:lnTo>
                  <a:cubicBezTo>
                    <a:pt x="21124" y="534340"/>
                    <a:pt x="13812" y="531311"/>
                    <a:pt x="8420" y="525919"/>
                  </a:cubicBezTo>
                  <a:cubicBezTo>
                    <a:pt x="3029" y="520528"/>
                    <a:pt x="0" y="513216"/>
                    <a:pt x="0" y="505591"/>
                  </a:cubicBezTo>
                  <a:lnTo>
                    <a:pt x="0" y="28749"/>
                  </a:lnTo>
                  <a:cubicBezTo>
                    <a:pt x="0" y="21124"/>
                    <a:pt x="3029" y="13812"/>
                    <a:pt x="8420" y="8420"/>
                  </a:cubicBezTo>
                  <a:cubicBezTo>
                    <a:pt x="13812" y="3029"/>
                    <a:pt x="21124" y="0"/>
                    <a:pt x="28749" y="0"/>
                  </a:cubicBezTo>
                  <a:close/>
                </a:path>
              </a:pathLst>
            </a:custGeom>
            <a:solidFill>
              <a:srgbClr val="FAB713"/>
            </a:solidFill>
          </p:spPr>
        </p:sp>
        <p:sp>
          <p:nvSpPr>
            <p:cNvPr name="TextBox 7" id="7"/>
            <p:cNvSpPr txBox="true"/>
            <p:nvPr/>
          </p:nvSpPr>
          <p:spPr>
            <a:xfrm>
              <a:off x="0" y="-38100"/>
              <a:ext cx="2957079" cy="572440"/>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2244797" y="7748832"/>
            <a:ext cx="1613641" cy="1509468"/>
            <a:chOff x="0" y="0"/>
            <a:chExt cx="868894" cy="812800"/>
          </a:xfrm>
        </p:grpSpPr>
        <p:sp>
          <p:nvSpPr>
            <p:cNvPr name="Freeform 9" id="9"/>
            <p:cNvSpPr/>
            <p:nvPr/>
          </p:nvSpPr>
          <p:spPr>
            <a:xfrm flipH="false" flipV="false" rot="0">
              <a:off x="0" y="0"/>
              <a:ext cx="868894" cy="812800"/>
            </a:xfrm>
            <a:custGeom>
              <a:avLst/>
              <a:gdLst/>
              <a:ahLst/>
              <a:cxnLst/>
              <a:rect r="r" b="b" t="t" l="l"/>
              <a:pathLst>
                <a:path h="812800" w="868894">
                  <a:moveTo>
                    <a:pt x="244688" y="0"/>
                  </a:moveTo>
                  <a:lnTo>
                    <a:pt x="624206" y="0"/>
                  </a:lnTo>
                  <a:cubicBezTo>
                    <a:pt x="689101" y="0"/>
                    <a:pt x="751338" y="25780"/>
                    <a:pt x="797226" y="71667"/>
                  </a:cubicBezTo>
                  <a:cubicBezTo>
                    <a:pt x="843114" y="117555"/>
                    <a:pt x="868894" y="179792"/>
                    <a:pt x="868894" y="244688"/>
                  </a:cubicBezTo>
                  <a:lnTo>
                    <a:pt x="868894" y="568112"/>
                  </a:lnTo>
                  <a:cubicBezTo>
                    <a:pt x="868894" y="633008"/>
                    <a:pt x="843114" y="695245"/>
                    <a:pt x="797226" y="741133"/>
                  </a:cubicBezTo>
                  <a:cubicBezTo>
                    <a:pt x="751338" y="787020"/>
                    <a:pt x="689101" y="812800"/>
                    <a:pt x="624206" y="812800"/>
                  </a:cubicBezTo>
                  <a:lnTo>
                    <a:pt x="244688" y="812800"/>
                  </a:lnTo>
                  <a:cubicBezTo>
                    <a:pt x="179792" y="812800"/>
                    <a:pt x="117555" y="787020"/>
                    <a:pt x="71667" y="741133"/>
                  </a:cubicBezTo>
                  <a:cubicBezTo>
                    <a:pt x="25780" y="695245"/>
                    <a:pt x="0" y="633008"/>
                    <a:pt x="0" y="568112"/>
                  </a:cubicBezTo>
                  <a:lnTo>
                    <a:pt x="0" y="244688"/>
                  </a:lnTo>
                  <a:cubicBezTo>
                    <a:pt x="0" y="179792"/>
                    <a:pt x="25780" y="117555"/>
                    <a:pt x="71667" y="71667"/>
                  </a:cubicBezTo>
                  <a:cubicBezTo>
                    <a:pt x="117555" y="25780"/>
                    <a:pt x="179792" y="0"/>
                    <a:pt x="244688" y="0"/>
                  </a:cubicBezTo>
                  <a:close/>
                </a:path>
              </a:pathLst>
            </a:custGeom>
            <a:solidFill>
              <a:srgbClr val="FAB713"/>
            </a:solidFill>
          </p:spPr>
        </p:sp>
        <p:sp>
          <p:nvSpPr>
            <p:cNvPr name="TextBox 10" id="10"/>
            <p:cNvSpPr txBox="true"/>
            <p:nvPr/>
          </p:nvSpPr>
          <p:spPr>
            <a:xfrm>
              <a:off x="0" y="-38100"/>
              <a:ext cx="868894" cy="850900"/>
            </a:xfrm>
            <a:prstGeom prst="rect">
              <a:avLst/>
            </a:prstGeom>
          </p:spPr>
          <p:txBody>
            <a:bodyPr anchor="ctr" rtlCol="false" tIns="50800" lIns="50800" bIns="50800" rIns="50800"/>
            <a:lstStyle/>
            <a:p>
              <a:pPr algn="ctr">
                <a:lnSpc>
                  <a:spcPts val="3360"/>
                </a:lnSpc>
              </a:pPr>
            </a:p>
          </p:txBody>
        </p:sp>
      </p:grpSp>
      <p:grpSp>
        <p:nvGrpSpPr>
          <p:cNvPr name="Group 11" id="11"/>
          <p:cNvGrpSpPr/>
          <p:nvPr/>
        </p:nvGrpSpPr>
        <p:grpSpPr>
          <a:xfrm rot="0">
            <a:off x="6378630" y="7748832"/>
            <a:ext cx="1509468" cy="150946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261574" y="0"/>
                  </a:moveTo>
                  <a:lnTo>
                    <a:pt x="551226" y="0"/>
                  </a:lnTo>
                  <a:cubicBezTo>
                    <a:pt x="620600" y="0"/>
                    <a:pt x="687132" y="27559"/>
                    <a:pt x="736187" y="76613"/>
                  </a:cubicBezTo>
                  <a:cubicBezTo>
                    <a:pt x="785241" y="125668"/>
                    <a:pt x="812800" y="192200"/>
                    <a:pt x="812800" y="261574"/>
                  </a:cubicBezTo>
                  <a:lnTo>
                    <a:pt x="812800" y="551226"/>
                  </a:lnTo>
                  <a:cubicBezTo>
                    <a:pt x="812800" y="620600"/>
                    <a:pt x="785241" y="687132"/>
                    <a:pt x="736187" y="736187"/>
                  </a:cubicBezTo>
                  <a:cubicBezTo>
                    <a:pt x="687132" y="785241"/>
                    <a:pt x="620600" y="812800"/>
                    <a:pt x="551226" y="812800"/>
                  </a:cubicBezTo>
                  <a:lnTo>
                    <a:pt x="261574" y="812800"/>
                  </a:lnTo>
                  <a:cubicBezTo>
                    <a:pt x="192200" y="812800"/>
                    <a:pt x="125668" y="785241"/>
                    <a:pt x="76613" y="736187"/>
                  </a:cubicBezTo>
                  <a:cubicBezTo>
                    <a:pt x="27559" y="687132"/>
                    <a:pt x="0" y="620600"/>
                    <a:pt x="0" y="551226"/>
                  </a:cubicBezTo>
                  <a:lnTo>
                    <a:pt x="0" y="261574"/>
                  </a:lnTo>
                  <a:cubicBezTo>
                    <a:pt x="0" y="192200"/>
                    <a:pt x="27559" y="125668"/>
                    <a:pt x="76613" y="76613"/>
                  </a:cubicBezTo>
                  <a:cubicBezTo>
                    <a:pt x="125668" y="27559"/>
                    <a:pt x="192200" y="0"/>
                    <a:pt x="261574" y="0"/>
                  </a:cubicBezTo>
                  <a:close/>
                </a:path>
              </a:pathLst>
            </a:custGeom>
            <a:solidFill>
              <a:srgbClr val="FAB713"/>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3360"/>
                </a:lnSpc>
              </a:pPr>
            </a:p>
          </p:txBody>
        </p:sp>
      </p:grpSp>
      <p:grpSp>
        <p:nvGrpSpPr>
          <p:cNvPr name="Group 14" id="14"/>
          <p:cNvGrpSpPr/>
          <p:nvPr/>
        </p:nvGrpSpPr>
        <p:grpSpPr>
          <a:xfrm rot="0">
            <a:off x="10402698" y="7748832"/>
            <a:ext cx="1509468" cy="150946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261574" y="0"/>
                  </a:moveTo>
                  <a:lnTo>
                    <a:pt x="551226" y="0"/>
                  </a:lnTo>
                  <a:cubicBezTo>
                    <a:pt x="620600" y="0"/>
                    <a:pt x="687132" y="27559"/>
                    <a:pt x="736187" y="76613"/>
                  </a:cubicBezTo>
                  <a:cubicBezTo>
                    <a:pt x="785241" y="125668"/>
                    <a:pt x="812800" y="192200"/>
                    <a:pt x="812800" y="261574"/>
                  </a:cubicBezTo>
                  <a:lnTo>
                    <a:pt x="812800" y="551226"/>
                  </a:lnTo>
                  <a:cubicBezTo>
                    <a:pt x="812800" y="620600"/>
                    <a:pt x="785241" y="687132"/>
                    <a:pt x="736187" y="736187"/>
                  </a:cubicBezTo>
                  <a:cubicBezTo>
                    <a:pt x="687132" y="785241"/>
                    <a:pt x="620600" y="812800"/>
                    <a:pt x="551226" y="812800"/>
                  </a:cubicBezTo>
                  <a:lnTo>
                    <a:pt x="261574" y="812800"/>
                  </a:lnTo>
                  <a:cubicBezTo>
                    <a:pt x="192200" y="812800"/>
                    <a:pt x="125668" y="785241"/>
                    <a:pt x="76613" y="736187"/>
                  </a:cubicBezTo>
                  <a:cubicBezTo>
                    <a:pt x="27559" y="687132"/>
                    <a:pt x="0" y="620600"/>
                    <a:pt x="0" y="551226"/>
                  </a:cubicBezTo>
                  <a:lnTo>
                    <a:pt x="0" y="261574"/>
                  </a:lnTo>
                  <a:cubicBezTo>
                    <a:pt x="0" y="192200"/>
                    <a:pt x="27559" y="125668"/>
                    <a:pt x="76613" y="76613"/>
                  </a:cubicBezTo>
                  <a:cubicBezTo>
                    <a:pt x="125668" y="27559"/>
                    <a:pt x="192200" y="0"/>
                    <a:pt x="261574" y="0"/>
                  </a:cubicBezTo>
                  <a:close/>
                </a:path>
              </a:pathLst>
            </a:custGeom>
            <a:solidFill>
              <a:srgbClr val="FAB713"/>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3360"/>
                </a:lnSpc>
              </a:pPr>
            </a:p>
          </p:txBody>
        </p:sp>
      </p:grpSp>
      <p:grpSp>
        <p:nvGrpSpPr>
          <p:cNvPr name="Group 17" id="17"/>
          <p:cNvGrpSpPr/>
          <p:nvPr/>
        </p:nvGrpSpPr>
        <p:grpSpPr>
          <a:xfrm rot="0">
            <a:off x="14426766" y="7748832"/>
            <a:ext cx="1509468" cy="150946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261574" y="0"/>
                  </a:moveTo>
                  <a:lnTo>
                    <a:pt x="551226" y="0"/>
                  </a:lnTo>
                  <a:cubicBezTo>
                    <a:pt x="620600" y="0"/>
                    <a:pt x="687132" y="27559"/>
                    <a:pt x="736187" y="76613"/>
                  </a:cubicBezTo>
                  <a:cubicBezTo>
                    <a:pt x="785241" y="125668"/>
                    <a:pt x="812800" y="192200"/>
                    <a:pt x="812800" y="261574"/>
                  </a:cubicBezTo>
                  <a:lnTo>
                    <a:pt x="812800" y="551226"/>
                  </a:lnTo>
                  <a:cubicBezTo>
                    <a:pt x="812800" y="620600"/>
                    <a:pt x="785241" y="687132"/>
                    <a:pt x="736187" y="736187"/>
                  </a:cubicBezTo>
                  <a:cubicBezTo>
                    <a:pt x="687132" y="785241"/>
                    <a:pt x="620600" y="812800"/>
                    <a:pt x="551226" y="812800"/>
                  </a:cubicBezTo>
                  <a:lnTo>
                    <a:pt x="261574" y="812800"/>
                  </a:lnTo>
                  <a:cubicBezTo>
                    <a:pt x="192200" y="812800"/>
                    <a:pt x="125668" y="785241"/>
                    <a:pt x="76613" y="736187"/>
                  </a:cubicBezTo>
                  <a:cubicBezTo>
                    <a:pt x="27559" y="687132"/>
                    <a:pt x="0" y="620600"/>
                    <a:pt x="0" y="551226"/>
                  </a:cubicBezTo>
                  <a:lnTo>
                    <a:pt x="0" y="261574"/>
                  </a:lnTo>
                  <a:cubicBezTo>
                    <a:pt x="0" y="192200"/>
                    <a:pt x="27559" y="125668"/>
                    <a:pt x="76613" y="76613"/>
                  </a:cubicBezTo>
                  <a:cubicBezTo>
                    <a:pt x="125668" y="27559"/>
                    <a:pt x="192200" y="0"/>
                    <a:pt x="261574" y="0"/>
                  </a:cubicBezTo>
                  <a:close/>
                </a:path>
              </a:pathLst>
            </a:custGeom>
            <a:solidFill>
              <a:srgbClr val="FAB713"/>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3360"/>
                </a:lnSpc>
              </a:pPr>
            </a:p>
          </p:txBody>
        </p:sp>
      </p:grpSp>
      <p:sp>
        <p:nvSpPr>
          <p:cNvPr name="AutoShape 20" id="20"/>
          <p:cNvSpPr/>
          <p:nvPr/>
        </p:nvSpPr>
        <p:spPr>
          <a:xfrm>
            <a:off x="3858438" y="8503566"/>
            <a:ext cx="2520192" cy="0"/>
          </a:xfrm>
          <a:prstGeom prst="line">
            <a:avLst/>
          </a:prstGeom>
          <a:ln cap="flat" w="76200">
            <a:solidFill>
              <a:srgbClr val="1A1A1A"/>
            </a:solidFill>
            <a:prstDash val="solid"/>
            <a:headEnd type="none" len="sm" w="sm"/>
            <a:tailEnd type="none" len="sm" w="sm"/>
          </a:ln>
        </p:spPr>
      </p:sp>
      <p:sp>
        <p:nvSpPr>
          <p:cNvPr name="AutoShape 21" id="21"/>
          <p:cNvSpPr/>
          <p:nvPr/>
        </p:nvSpPr>
        <p:spPr>
          <a:xfrm rot="0">
            <a:off x="7888098" y="8465466"/>
            <a:ext cx="2520192" cy="0"/>
          </a:xfrm>
          <a:prstGeom prst="line">
            <a:avLst/>
          </a:prstGeom>
          <a:ln cap="flat" w="76200">
            <a:solidFill>
              <a:srgbClr val="1A1A1A"/>
            </a:solidFill>
            <a:prstDash val="solid"/>
            <a:headEnd type="none" len="sm" w="sm"/>
            <a:tailEnd type="none" len="sm" w="sm"/>
          </a:ln>
        </p:spPr>
      </p:sp>
      <p:sp>
        <p:nvSpPr>
          <p:cNvPr name="AutoShape 22" id="22"/>
          <p:cNvSpPr/>
          <p:nvPr/>
        </p:nvSpPr>
        <p:spPr>
          <a:xfrm rot="0">
            <a:off x="11912166" y="8465466"/>
            <a:ext cx="2520192" cy="0"/>
          </a:xfrm>
          <a:prstGeom prst="line">
            <a:avLst/>
          </a:prstGeom>
          <a:ln cap="flat" w="76200">
            <a:solidFill>
              <a:srgbClr val="1A1A1A"/>
            </a:solidFill>
            <a:prstDash val="solid"/>
            <a:headEnd type="none" len="sm" w="sm"/>
            <a:tailEnd type="none" len="sm" w="sm"/>
          </a:ln>
        </p:spPr>
      </p:sp>
      <p:sp>
        <p:nvSpPr>
          <p:cNvPr name="Freeform 23" id="23"/>
          <p:cNvSpPr/>
          <p:nvPr/>
        </p:nvSpPr>
        <p:spPr>
          <a:xfrm flipH="false" flipV="false" rot="0">
            <a:off x="10559861" y="8298407"/>
            <a:ext cx="1195143" cy="302301"/>
          </a:xfrm>
          <a:custGeom>
            <a:avLst/>
            <a:gdLst/>
            <a:ahLst/>
            <a:cxnLst/>
            <a:rect r="r" b="b" t="t" l="l"/>
            <a:pathLst>
              <a:path h="302301" w="1195143">
                <a:moveTo>
                  <a:pt x="0" y="0"/>
                </a:moveTo>
                <a:lnTo>
                  <a:pt x="1195142" y="0"/>
                </a:lnTo>
                <a:lnTo>
                  <a:pt x="1195142" y="302301"/>
                </a:lnTo>
                <a:lnTo>
                  <a:pt x="0" y="302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2653216" y="7964721"/>
            <a:ext cx="672593" cy="1057466"/>
          </a:xfrm>
          <a:custGeom>
            <a:avLst/>
            <a:gdLst/>
            <a:ahLst/>
            <a:cxnLst/>
            <a:rect r="r" b="b" t="t" l="l"/>
            <a:pathLst>
              <a:path h="1057466" w="672593">
                <a:moveTo>
                  <a:pt x="0" y="0"/>
                </a:moveTo>
                <a:lnTo>
                  <a:pt x="672593" y="0"/>
                </a:lnTo>
                <a:lnTo>
                  <a:pt x="672593" y="1057466"/>
                </a:lnTo>
                <a:lnTo>
                  <a:pt x="0" y="10574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6697097" y="7964721"/>
            <a:ext cx="872533" cy="961710"/>
          </a:xfrm>
          <a:custGeom>
            <a:avLst/>
            <a:gdLst/>
            <a:ahLst/>
            <a:cxnLst/>
            <a:rect r="r" b="b" t="t" l="l"/>
            <a:pathLst>
              <a:path h="961710" w="872533">
                <a:moveTo>
                  <a:pt x="0" y="0"/>
                </a:moveTo>
                <a:lnTo>
                  <a:pt x="872534" y="0"/>
                </a:lnTo>
                <a:lnTo>
                  <a:pt x="872534" y="961710"/>
                </a:lnTo>
                <a:lnTo>
                  <a:pt x="0" y="9617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14681235" y="7958877"/>
            <a:ext cx="1063310" cy="1063310"/>
          </a:xfrm>
          <a:custGeom>
            <a:avLst/>
            <a:gdLst/>
            <a:ahLst/>
            <a:cxnLst/>
            <a:rect r="r" b="b" t="t" l="l"/>
            <a:pathLst>
              <a:path h="1063310" w="1063310">
                <a:moveTo>
                  <a:pt x="0" y="0"/>
                </a:moveTo>
                <a:lnTo>
                  <a:pt x="1063311" y="0"/>
                </a:lnTo>
                <a:lnTo>
                  <a:pt x="1063311" y="1063310"/>
                </a:lnTo>
                <a:lnTo>
                  <a:pt x="0" y="10633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27" id="27"/>
          <p:cNvPicPr>
            <a:picLocks noChangeAspect="true"/>
          </p:cNvPicPr>
          <p:nvPr/>
        </p:nvPicPr>
        <p:blipFill>
          <a:blip r:embed="rId10"/>
          <a:srcRect l="0" t="0" r="0" b="0"/>
          <a:stretch>
            <a:fillRect/>
          </a:stretch>
        </p:blipFill>
        <p:spPr>
          <a:xfrm flipH="false" flipV="false" rot="0">
            <a:off x="12623835" y="286495"/>
            <a:ext cx="3120710" cy="3120710"/>
          </a:xfrm>
          <a:prstGeom prst="rect">
            <a:avLst/>
          </a:prstGeom>
        </p:spPr>
      </p:pic>
      <p:sp>
        <p:nvSpPr>
          <p:cNvPr name="TextBox 28" id="28"/>
          <p:cNvSpPr txBox="true"/>
          <p:nvPr/>
        </p:nvSpPr>
        <p:spPr>
          <a:xfrm rot="0">
            <a:off x="1454160" y="3281300"/>
            <a:ext cx="15379681" cy="1958874"/>
          </a:xfrm>
          <a:prstGeom prst="rect">
            <a:avLst/>
          </a:prstGeom>
        </p:spPr>
        <p:txBody>
          <a:bodyPr anchor="t" rtlCol="false" tIns="0" lIns="0" bIns="0" rIns="0">
            <a:spAutoFit/>
          </a:bodyPr>
          <a:lstStyle/>
          <a:p>
            <a:pPr algn="ctr" marL="0" indent="0" lvl="0">
              <a:lnSpc>
                <a:spcPts val="3855"/>
              </a:lnSpc>
            </a:pPr>
            <a:r>
              <a:rPr lang="en-US" sz="2753">
                <a:solidFill>
                  <a:srgbClr val="1A1A1A"/>
                </a:solidFill>
                <a:latin typeface="Poppins"/>
                <a:ea typeface="Poppins"/>
                <a:cs typeface="Poppins"/>
                <a:sym typeface="Poppins"/>
              </a:rPr>
              <a:t>This</a:t>
            </a:r>
            <a:r>
              <a:rPr lang="en-US" sz="2753" u="none">
                <a:solidFill>
                  <a:srgbClr val="1A1A1A"/>
                </a:solidFill>
                <a:latin typeface="Poppins"/>
                <a:ea typeface="Poppins"/>
                <a:cs typeface="Poppins"/>
                <a:sym typeface="Poppins"/>
              </a:rPr>
              <a:t> application leverages Java 17 with Swing to deliver a visually modern, interactive storytelling experience. Key tools and library like flatlaf, OpenCSV, Maven, and GitHub streamline data management, build automation, and version control.</a:t>
            </a:r>
          </a:p>
          <a:p>
            <a:pPr algn="ctr" marL="0" indent="0" lvl="0">
              <a:lnSpc>
                <a:spcPts val="3855"/>
              </a:lnSpc>
            </a:pPr>
          </a:p>
        </p:txBody>
      </p:sp>
      <p:sp>
        <p:nvSpPr>
          <p:cNvPr name="TextBox 29" id="29"/>
          <p:cNvSpPr txBox="true"/>
          <p:nvPr/>
        </p:nvSpPr>
        <p:spPr>
          <a:xfrm rot="0">
            <a:off x="2338211" y="962025"/>
            <a:ext cx="9915761" cy="1428750"/>
          </a:xfrm>
          <a:prstGeom prst="rect">
            <a:avLst/>
          </a:prstGeom>
        </p:spPr>
        <p:txBody>
          <a:bodyPr anchor="t" rtlCol="false" tIns="0" lIns="0" bIns="0" rIns="0">
            <a:spAutoFit/>
          </a:bodyPr>
          <a:lstStyle/>
          <a:p>
            <a:pPr algn="ctr" marL="0" indent="0" lvl="0">
              <a:lnSpc>
                <a:spcPts val="5520"/>
              </a:lnSpc>
            </a:pPr>
            <a:r>
              <a:rPr lang="en-US" b="true" sz="4600">
                <a:solidFill>
                  <a:srgbClr val="F5F5F5"/>
                </a:solidFill>
                <a:latin typeface="Poppins Bold"/>
                <a:ea typeface="Poppins Bold"/>
                <a:cs typeface="Poppins Bold"/>
                <a:sym typeface="Poppins Bold"/>
              </a:rPr>
              <a:t>Tech Stacks/Libraries / packages</a:t>
            </a:r>
          </a:p>
        </p:txBody>
      </p:sp>
      <p:sp>
        <p:nvSpPr>
          <p:cNvPr name="TextBox 30" id="30"/>
          <p:cNvSpPr txBox="true"/>
          <p:nvPr/>
        </p:nvSpPr>
        <p:spPr>
          <a:xfrm rot="0">
            <a:off x="1297901" y="5585154"/>
            <a:ext cx="3383224" cy="1499624"/>
          </a:xfrm>
          <a:prstGeom prst="rect">
            <a:avLst/>
          </a:prstGeom>
        </p:spPr>
        <p:txBody>
          <a:bodyPr anchor="t" rtlCol="false" tIns="0" lIns="0" bIns="0" rIns="0">
            <a:spAutoFit/>
          </a:bodyPr>
          <a:lstStyle/>
          <a:p>
            <a:pPr algn="ctr" marL="0" indent="0" lvl="0">
              <a:lnSpc>
                <a:spcPts val="3968"/>
              </a:lnSpc>
            </a:pPr>
            <a:r>
              <a:rPr lang="en-US" b="true" sz="2834">
                <a:solidFill>
                  <a:srgbClr val="1A1A1A"/>
                </a:solidFill>
                <a:latin typeface="Poppins Bold"/>
                <a:ea typeface="Poppins Bold"/>
                <a:cs typeface="Poppins Bold"/>
                <a:sym typeface="Poppins Bold"/>
              </a:rPr>
              <a:t>Languag</a:t>
            </a:r>
            <a:r>
              <a:rPr lang="en-US" b="true" sz="2834" u="none">
                <a:solidFill>
                  <a:srgbClr val="1A1A1A"/>
                </a:solidFill>
                <a:latin typeface="Poppins Bold"/>
                <a:ea typeface="Poppins Bold"/>
                <a:cs typeface="Poppins Bold"/>
                <a:sym typeface="Poppins Bold"/>
              </a:rPr>
              <a:t>e:</a:t>
            </a:r>
            <a:r>
              <a:rPr lang="en-US" sz="2834" u="none">
                <a:solidFill>
                  <a:srgbClr val="1A1A1A"/>
                </a:solidFill>
                <a:latin typeface="Poppins"/>
                <a:ea typeface="Poppins"/>
                <a:cs typeface="Poppins"/>
                <a:sym typeface="Poppins"/>
              </a:rPr>
              <a:t> Java 17</a:t>
            </a:r>
          </a:p>
          <a:p>
            <a:pPr algn="ctr" marL="0" indent="0" lvl="0">
              <a:lnSpc>
                <a:spcPts val="3968"/>
              </a:lnSpc>
            </a:pPr>
            <a:r>
              <a:rPr lang="en-US" b="true" sz="2834" u="none">
                <a:solidFill>
                  <a:srgbClr val="1A1A1A"/>
                </a:solidFill>
                <a:latin typeface="Poppins Bold"/>
                <a:ea typeface="Poppins Bold"/>
                <a:cs typeface="Poppins Bold"/>
                <a:sym typeface="Poppins Bold"/>
              </a:rPr>
              <a:t>UI Framework:</a:t>
            </a:r>
            <a:r>
              <a:rPr lang="en-US" sz="2834" u="none">
                <a:solidFill>
                  <a:srgbClr val="1A1A1A"/>
                </a:solidFill>
                <a:latin typeface="Poppins"/>
                <a:ea typeface="Poppins"/>
                <a:cs typeface="Poppins"/>
                <a:sym typeface="Poppins"/>
              </a:rPr>
              <a:t> </a:t>
            </a:r>
          </a:p>
          <a:p>
            <a:pPr algn="ctr" marL="0" indent="0" lvl="0">
              <a:lnSpc>
                <a:spcPts val="3968"/>
              </a:lnSpc>
            </a:pPr>
            <a:r>
              <a:rPr lang="en-US" sz="2834" u="none">
                <a:solidFill>
                  <a:srgbClr val="1A1A1A"/>
                </a:solidFill>
                <a:latin typeface="Poppins"/>
                <a:ea typeface="Poppins"/>
                <a:cs typeface="Poppins"/>
                <a:sym typeface="Poppins"/>
              </a:rPr>
              <a:t>Java Swing</a:t>
            </a:r>
          </a:p>
        </p:txBody>
      </p:sp>
      <p:sp>
        <p:nvSpPr>
          <p:cNvPr name="TextBox 31" id="31"/>
          <p:cNvSpPr txBox="true"/>
          <p:nvPr/>
        </p:nvSpPr>
        <p:spPr>
          <a:xfrm rot="0">
            <a:off x="5604441" y="5812113"/>
            <a:ext cx="3383300" cy="1033758"/>
          </a:xfrm>
          <a:prstGeom prst="rect">
            <a:avLst/>
          </a:prstGeom>
        </p:spPr>
        <p:txBody>
          <a:bodyPr anchor="t" rtlCol="false" tIns="0" lIns="0" bIns="0" rIns="0">
            <a:spAutoFit/>
          </a:bodyPr>
          <a:lstStyle/>
          <a:p>
            <a:pPr algn="ctr" marL="0" indent="0" lvl="0">
              <a:lnSpc>
                <a:spcPts val="4079"/>
              </a:lnSpc>
            </a:pPr>
            <a:r>
              <a:rPr lang="en-US" b="true" sz="2913">
                <a:solidFill>
                  <a:srgbClr val="1A1A1A"/>
                </a:solidFill>
                <a:latin typeface="Poppins Bold"/>
                <a:ea typeface="Poppins Bold"/>
                <a:cs typeface="Poppins Bold"/>
                <a:sym typeface="Poppins Bold"/>
              </a:rPr>
              <a:t>CSV Pa</a:t>
            </a:r>
            <a:r>
              <a:rPr lang="en-US" b="true" sz="2913" u="none">
                <a:solidFill>
                  <a:srgbClr val="1A1A1A"/>
                </a:solidFill>
                <a:latin typeface="Poppins Bold"/>
                <a:ea typeface="Poppins Bold"/>
                <a:cs typeface="Poppins Bold"/>
                <a:sym typeface="Poppins Bold"/>
              </a:rPr>
              <a:t>rsing:</a:t>
            </a:r>
            <a:r>
              <a:rPr lang="en-US" sz="2913" u="none">
                <a:solidFill>
                  <a:srgbClr val="1A1A1A"/>
                </a:solidFill>
                <a:latin typeface="Poppins"/>
                <a:ea typeface="Poppins"/>
                <a:cs typeface="Poppins"/>
                <a:sym typeface="Poppins"/>
              </a:rPr>
              <a:t> Library-</a:t>
            </a:r>
            <a:r>
              <a:rPr lang="en-US" sz="2913" u="none">
                <a:solidFill>
                  <a:srgbClr val="1A1A1A"/>
                </a:solidFill>
                <a:latin typeface="Poppins"/>
                <a:ea typeface="Poppins"/>
                <a:cs typeface="Poppins"/>
                <a:sym typeface="Poppins"/>
              </a:rPr>
              <a:t>OpenCSV</a:t>
            </a:r>
          </a:p>
        </p:txBody>
      </p:sp>
      <p:sp>
        <p:nvSpPr>
          <p:cNvPr name="TextBox 32" id="32"/>
          <p:cNvSpPr txBox="true"/>
          <p:nvPr/>
        </p:nvSpPr>
        <p:spPr>
          <a:xfrm rot="0">
            <a:off x="9675154" y="5831975"/>
            <a:ext cx="2988140" cy="1047918"/>
          </a:xfrm>
          <a:prstGeom prst="rect">
            <a:avLst/>
          </a:prstGeom>
        </p:spPr>
        <p:txBody>
          <a:bodyPr anchor="t" rtlCol="false" tIns="0" lIns="0" bIns="0" rIns="0">
            <a:spAutoFit/>
          </a:bodyPr>
          <a:lstStyle/>
          <a:p>
            <a:pPr algn="ctr" marL="0" indent="0" lvl="0">
              <a:lnSpc>
                <a:spcPts val="4190"/>
              </a:lnSpc>
            </a:pPr>
            <a:r>
              <a:rPr lang="en-US" b="true" sz="2993">
                <a:solidFill>
                  <a:srgbClr val="1A1A1A"/>
                </a:solidFill>
                <a:latin typeface="Poppins Bold"/>
                <a:ea typeface="Poppins Bold"/>
                <a:cs typeface="Poppins Bold"/>
                <a:sym typeface="Poppins Bold"/>
              </a:rPr>
              <a:t>Build</a:t>
            </a:r>
            <a:r>
              <a:rPr lang="en-US" b="true" sz="2993" u="none">
                <a:solidFill>
                  <a:srgbClr val="1A1A1A"/>
                </a:solidFill>
                <a:latin typeface="Poppins Bold"/>
                <a:ea typeface="Poppins Bold"/>
                <a:cs typeface="Poppins Bold"/>
                <a:sym typeface="Poppins Bold"/>
              </a:rPr>
              <a:t> Tool:</a:t>
            </a:r>
            <a:r>
              <a:rPr lang="en-US" sz="2993" u="none">
                <a:solidFill>
                  <a:srgbClr val="1A1A1A"/>
                </a:solidFill>
                <a:latin typeface="Poppins"/>
                <a:ea typeface="Poppins"/>
                <a:cs typeface="Poppins"/>
                <a:sym typeface="Poppins"/>
              </a:rPr>
              <a:t> Maven</a:t>
            </a:r>
          </a:p>
        </p:txBody>
      </p:sp>
      <p:sp>
        <p:nvSpPr>
          <p:cNvPr name="TextBox 33" id="33"/>
          <p:cNvSpPr txBox="true"/>
          <p:nvPr/>
        </p:nvSpPr>
        <p:spPr>
          <a:xfrm rot="0">
            <a:off x="13576420" y="5812113"/>
            <a:ext cx="3272941" cy="1030722"/>
          </a:xfrm>
          <a:prstGeom prst="rect">
            <a:avLst/>
          </a:prstGeom>
        </p:spPr>
        <p:txBody>
          <a:bodyPr anchor="t" rtlCol="false" tIns="0" lIns="0" bIns="0" rIns="0">
            <a:spAutoFit/>
          </a:bodyPr>
          <a:lstStyle/>
          <a:p>
            <a:pPr algn="ctr" marL="0" indent="0" lvl="0">
              <a:lnSpc>
                <a:spcPts val="4088"/>
              </a:lnSpc>
            </a:pPr>
            <a:r>
              <a:rPr lang="en-US" b="true" sz="2920" u="none">
                <a:solidFill>
                  <a:srgbClr val="1A1A1A"/>
                </a:solidFill>
                <a:latin typeface="Poppins Bold"/>
                <a:ea typeface="Poppins Bold"/>
                <a:cs typeface="Poppins Bold"/>
                <a:sym typeface="Poppins Bold"/>
              </a:rPr>
              <a:t>Version Control:</a:t>
            </a:r>
            <a:r>
              <a:rPr lang="en-US" sz="2920" u="none">
                <a:solidFill>
                  <a:srgbClr val="1A1A1A"/>
                </a:solidFill>
                <a:latin typeface="Poppins"/>
                <a:ea typeface="Poppins"/>
                <a:cs typeface="Poppins"/>
                <a:sym typeface="Poppins"/>
              </a:rPr>
              <a:t> </a:t>
            </a:r>
          </a:p>
          <a:p>
            <a:pPr algn="ctr" marL="0" indent="0" lvl="0">
              <a:lnSpc>
                <a:spcPts val="4088"/>
              </a:lnSpc>
            </a:pPr>
            <a:r>
              <a:rPr lang="en-US" sz="2920" u="none">
                <a:solidFill>
                  <a:srgbClr val="1A1A1A"/>
                </a:solidFill>
                <a:latin typeface="Poppins"/>
                <a:ea typeface="Poppins"/>
                <a:cs typeface="Poppins"/>
                <a:sym typeface="Poppins"/>
              </a:rPr>
              <a:t>Git &amp; GitHub</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8268" y="476375"/>
            <a:ext cx="16817056" cy="2117133"/>
            <a:chOff x="0" y="0"/>
            <a:chExt cx="3620859" cy="455837"/>
          </a:xfrm>
        </p:grpSpPr>
        <p:sp>
          <p:nvSpPr>
            <p:cNvPr name="Freeform 3" id="3"/>
            <p:cNvSpPr/>
            <p:nvPr/>
          </p:nvSpPr>
          <p:spPr>
            <a:xfrm flipH="false" flipV="false" rot="0">
              <a:off x="0" y="0"/>
              <a:ext cx="3620859" cy="455837"/>
            </a:xfrm>
            <a:custGeom>
              <a:avLst/>
              <a:gdLst/>
              <a:ahLst/>
              <a:cxnLst/>
              <a:rect r="r" b="b" t="t" l="l"/>
              <a:pathLst>
                <a:path h="455837" w="3620859">
                  <a:moveTo>
                    <a:pt x="23478" y="0"/>
                  </a:moveTo>
                  <a:lnTo>
                    <a:pt x="3597380" y="0"/>
                  </a:lnTo>
                  <a:cubicBezTo>
                    <a:pt x="3603607" y="0"/>
                    <a:pt x="3609579" y="2474"/>
                    <a:pt x="3613982" y="6877"/>
                  </a:cubicBezTo>
                  <a:cubicBezTo>
                    <a:pt x="3618385" y="11280"/>
                    <a:pt x="3620859" y="17252"/>
                    <a:pt x="3620859" y="23478"/>
                  </a:cubicBezTo>
                  <a:lnTo>
                    <a:pt x="3620859" y="432359"/>
                  </a:lnTo>
                  <a:cubicBezTo>
                    <a:pt x="3620859" y="438586"/>
                    <a:pt x="3618385" y="444557"/>
                    <a:pt x="3613982" y="448960"/>
                  </a:cubicBezTo>
                  <a:cubicBezTo>
                    <a:pt x="3609579" y="453364"/>
                    <a:pt x="3603607" y="455837"/>
                    <a:pt x="3597380" y="455837"/>
                  </a:cubicBezTo>
                  <a:lnTo>
                    <a:pt x="23478" y="455837"/>
                  </a:lnTo>
                  <a:cubicBezTo>
                    <a:pt x="17252" y="455837"/>
                    <a:pt x="11280" y="453364"/>
                    <a:pt x="6877" y="448960"/>
                  </a:cubicBezTo>
                  <a:cubicBezTo>
                    <a:pt x="2474" y="444557"/>
                    <a:pt x="0" y="438586"/>
                    <a:pt x="0" y="432359"/>
                  </a:cubicBezTo>
                  <a:lnTo>
                    <a:pt x="0" y="23478"/>
                  </a:lnTo>
                  <a:cubicBezTo>
                    <a:pt x="0" y="17252"/>
                    <a:pt x="2474" y="11280"/>
                    <a:pt x="6877" y="6877"/>
                  </a:cubicBezTo>
                  <a:cubicBezTo>
                    <a:pt x="11280" y="2474"/>
                    <a:pt x="17252" y="0"/>
                    <a:pt x="23478" y="0"/>
                  </a:cubicBezTo>
                  <a:close/>
                </a:path>
              </a:pathLst>
            </a:custGeom>
            <a:solidFill>
              <a:srgbClr val="FAB713"/>
            </a:solidFill>
          </p:spPr>
        </p:sp>
        <p:sp>
          <p:nvSpPr>
            <p:cNvPr name="TextBox 4" id="4"/>
            <p:cNvSpPr txBox="true"/>
            <p:nvPr/>
          </p:nvSpPr>
          <p:spPr>
            <a:xfrm>
              <a:off x="0" y="-85725"/>
              <a:ext cx="3620859" cy="541562"/>
            </a:xfrm>
            <a:prstGeom prst="rect">
              <a:avLst/>
            </a:prstGeom>
          </p:spPr>
          <p:txBody>
            <a:bodyPr anchor="ctr" rtlCol="false" tIns="50800" lIns="50800" bIns="50800" rIns="50800"/>
            <a:lstStyle/>
            <a:p>
              <a:pPr algn="ctr">
                <a:lnSpc>
                  <a:spcPts val="6719"/>
                </a:lnSpc>
              </a:pPr>
              <a:r>
                <a:rPr lang="en-US" b="true" sz="4799">
                  <a:solidFill>
                    <a:srgbClr val="FFFFFF"/>
                  </a:solidFill>
                  <a:latin typeface="Garet Bold"/>
                  <a:ea typeface="Garet Bold"/>
                  <a:cs typeface="Garet Bold"/>
                  <a:sym typeface="Garet Bold"/>
                </a:rPr>
                <a:t>Object-Oriented Concepts</a:t>
              </a:r>
            </a:p>
          </p:txBody>
        </p:sp>
      </p:grpSp>
      <p:pic>
        <p:nvPicPr>
          <p:cNvPr name="Picture 5" id="5"/>
          <p:cNvPicPr>
            <a:picLocks noChangeAspect="true"/>
          </p:cNvPicPr>
          <p:nvPr/>
        </p:nvPicPr>
        <p:blipFill>
          <a:blip r:embed="rId2"/>
          <a:srcRect l="0" t="0" r="0" b="0"/>
          <a:stretch>
            <a:fillRect/>
          </a:stretch>
        </p:blipFill>
        <p:spPr>
          <a:xfrm flipH="false" flipV="false" rot="0">
            <a:off x="14280516" y="-177395"/>
            <a:ext cx="3304808" cy="3424671"/>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5932920" y="1327102"/>
            <a:ext cx="1803909" cy="2097569"/>
          </a:xfrm>
          <a:prstGeom prst="rect">
            <a:avLst/>
          </a:prstGeom>
        </p:spPr>
      </p:pic>
      <p:sp>
        <p:nvSpPr>
          <p:cNvPr name="TextBox 7" id="7"/>
          <p:cNvSpPr txBox="true"/>
          <p:nvPr/>
        </p:nvSpPr>
        <p:spPr>
          <a:xfrm rot="0">
            <a:off x="5950859" y="3102451"/>
            <a:ext cx="11006341" cy="5902433"/>
          </a:xfrm>
          <a:prstGeom prst="rect">
            <a:avLst/>
          </a:prstGeom>
        </p:spPr>
        <p:txBody>
          <a:bodyPr anchor="t" rtlCol="false" tIns="0" lIns="0" bIns="0" rIns="0">
            <a:spAutoFit/>
          </a:bodyPr>
          <a:lstStyle/>
          <a:p>
            <a:pPr algn="l">
              <a:lnSpc>
                <a:spcPts val="3953"/>
              </a:lnSpc>
              <a:spcBef>
                <a:spcPct val="0"/>
              </a:spcBef>
            </a:pPr>
            <a:r>
              <a:rPr lang="en-US" b="true" sz="2823">
                <a:solidFill>
                  <a:srgbClr val="000000"/>
                </a:solidFill>
                <a:latin typeface="Garet Bold"/>
                <a:ea typeface="Garet Bold"/>
                <a:cs typeface="Garet Bold"/>
                <a:sym typeface="Garet Bold"/>
              </a:rPr>
              <a:t>Encapsulation</a:t>
            </a:r>
            <a:r>
              <a:rPr lang="en-US" sz="2823">
                <a:solidFill>
                  <a:srgbClr val="000000"/>
                </a:solidFill>
                <a:latin typeface="Garet"/>
                <a:ea typeface="Garet"/>
                <a:cs typeface="Garet"/>
                <a:sym typeface="Garet"/>
              </a:rPr>
              <a:t> – All classes maintain data privacy using private attributes and public accessors/mutators.</a:t>
            </a:r>
          </a:p>
          <a:p>
            <a:pPr algn="l">
              <a:lnSpc>
                <a:spcPts val="3953"/>
              </a:lnSpc>
              <a:spcBef>
                <a:spcPct val="0"/>
              </a:spcBef>
            </a:pPr>
          </a:p>
          <a:p>
            <a:pPr algn="l">
              <a:lnSpc>
                <a:spcPts val="3953"/>
              </a:lnSpc>
              <a:spcBef>
                <a:spcPct val="0"/>
              </a:spcBef>
            </a:pPr>
            <a:r>
              <a:rPr lang="en-US" b="true" sz="2823">
                <a:solidFill>
                  <a:srgbClr val="000000"/>
                </a:solidFill>
                <a:latin typeface="Garet Bold"/>
                <a:ea typeface="Garet Bold"/>
                <a:cs typeface="Garet Bold"/>
                <a:sym typeface="Garet Bold"/>
              </a:rPr>
              <a:t>Inheritance</a:t>
            </a:r>
            <a:r>
              <a:rPr lang="en-US" sz="2823">
                <a:solidFill>
                  <a:srgbClr val="000000"/>
                </a:solidFill>
                <a:latin typeface="Garet"/>
                <a:ea typeface="Garet"/>
                <a:cs typeface="Garet"/>
                <a:sym typeface="Garet"/>
              </a:rPr>
              <a:t> – Can be extended further for different types of stories or characters.</a:t>
            </a:r>
          </a:p>
          <a:p>
            <a:pPr algn="l">
              <a:lnSpc>
                <a:spcPts val="3953"/>
              </a:lnSpc>
              <a:spcBef>
                <a:spcPct val="0"/>
              </a:spcBef>
            </a:pPr>
          </a:p>
          <a:p>
            <a:pPr algn="l">
              <a:lnSpc>
                <a:spcPts val="3953"/>
              </a:lnSpc>
              <a:spcBef>
                <a:spcPct val="0"/>
              </a:spcBef>
            </a:pPr>
            <a:r>
              <a:rPr lang="en-US" b="true" sz="2823">
                <a:solidFill>
                  <a:srgbClr val="000000"/>
                </a:solidFill>
                <a:latin typeface="Garet Bold"/>
                <a:ea typeface="Garet Bold"/>
                <a:cs typeface="Garet Bold"/>
                <a:sym typeface="Garet Bold"/>
              </a:rPr>
              <a:t>Polymorphism</a:t>
            </a:r>
            <a:r>
              <a:rPr lang="en-US" sz="2823">
                <a:solidFill>
                  <a:srgbClr val="000000"/>
                </a:solidFill>
                <a:latin typeface="Garet"/>
                <a:ea typeface="Garet"/>
                <a:cs typeface="Garet"/>
                <a:sym typeface="Garet"/>
              </a:rPr>
              <a:t> – UI components and actions respond differently based on the state (e.g., character role affecting narrative).</a:t>
            </a:r>
          </a:p>
          <a:p>
            <a:pPr algn="l">
              <a:lnSpc>
                <a:spcPts val="3953"/>
              </a:lnSpc>
              <a:spcBef>
                <a:spcPct val="0"/>
              </a:spcBef>
            </a:pPr>
          </a:p>
          <a:p>
            <a:pPr algn="l">
              <a:lnSpc>
                <a:spcPts val="3953"/>
              </a:lnSpc>
              <a:spcBef>
                <a:spcPct val="0"/>
              </a:spcBef>
            </a:pPr>
            <a:r>
              <a:rPr lang="en-US" b="true" sz="2823">
                <a:solidFill>
                  <a:srgbClr val="000000"/>
                </a:solidFill>
                <a:latin typeface="Garet Bold"/>
                <a:ea typeface="Garet Bold"/>
                <a:cs typeface="Garet Bold"/>
                <a:sym typeface="Garet Bold"/>
              </a:rPr>
              <a:t>Abstraction </a:t>
            </a:r>
            <a:r>
              <a:rPr lang="en-US" sz="2823">
                <a:solidFill>
                  <a:srgbClr val="000000"/>
                </a:solidFill>
                <a:latin typeface="Garet"/>
                <a:ea typeface="Garet"/>
                <a:cs typeface="Garet"/>
                <a:sym typeface="Garet"/>
              </a:rPr>
              <a:t>– Clear separation between UI handling, logic, and data models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2020566" y="8071439"/>
            <a:ext cx="888295" cy="754243"/>
          </a:xfrm>
          <a:custGeom>
            <a:avLst/>
            <a:gdLst/>
            <a:ahLst/>
            <a:cxnLst/>
            <a:rect r="r" b="b" t="t" l="l"/>
            <a:pathLst>
              <a:path h="754243" w="888295">
                <a:moveTo>
                  <a:pt x="0" y="0"/>
                </a:moveTo>
                <a:lnTo>
                  <a:pt x="888295" y="0"/>
                </a:lnTo>
                <a:lnTo>
                  <a:pt x="888295" y="754243"/>
                </a:lnTo>
                <a:lnTo>
                  <a:pt x="0" y="754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8268" y="139176"/>
            <a:ext cx="16491032" cy="1463517"/>
            <a:chOff x="0" y="0"/>
            <a:chExt cx="3550663" cy="315108"/>
          </a:xfrm>
        </p:grpSpPr>
        <p:sp>
          <p:nvSpPr>
            <p:cNvPr name="Freeform 4" id="4"/>
            <p:cNvSpPr/>
            <p:nvPr/>
          </p:nvSpPr>
          <p:spPr>
            <a:xfrm flipH="false" flipV="false" rot="0">
              <a:off x="0" y="0"/>
              <a:ext cx="3550663" cy="315108"/>
            </a:xfrm>
            <a:custGeom>
              <a:avLst/>
              <a:gdLst/>
              <a:ahLst/>
              <a:cxnLst/>
              <a:rect r="r" b="b" t="t" l="l"/>
              <a:pathLst>
                <a:path h="315108" w="3550663">
                  <a:moveTo>
                    <a:pt x="23943" y="0"/>
                  </a:moveTo>
                  <a:lnTo>
                    <a:pt x="3526720" y="0"/>
                  </a:lnTo>
                  <a:cubicBezTo>
                    <a:pt x="3539943" y="0"/>
                    <a:pt x="3550663" y="10719"/>
                    <a:pt x="3550663" y="23943"/>
                  </a:cubicBezTo>
                  <a:lnTo>
                    <a:pt x="3550663" y="291165"/>
                  </a:lnTo>
                  <a:cubicBezTo>
                    <a:pt x="3550663" y="304389"/>
                    <a:pt x="3539943" y="315108"/>
                    <a:pt x="3526720" y="315108"/>
                  </a:cubicBezTo>
                  <a:lnTo>
                    <a:pt x="23943" y="315108"/>
                  </a:lnTo>
                  <a:cubicBezTo>
                    <a:pt x="10719" y="315108"/>
                    <a:pt x="0" y="304389"/>
                    <a:pt x="0" y="291165"/>
                  </a:cubicBezTo>
                  <a:lnTo>
                    <a:pt x="0" y="23943"/>
                  </a:lnTo>
                  <a:cubicBezTo>
                    <a:pt x="0" y="10719"/>
                    <a:pt x="10719" y="0"/>
                    <a:pt x="23943" y="0"/>
                  </a:cubicBezTo>
                  <a:close/>
                </a:path>
              </a:pathLst>
            </a:custGeom>
            <a:solidFill>
              <a:srgbClr val="FAB713"/>
            </a:solidFill>
          </p:spPr>
        </p:sp>
        <p:sp>
          <p:nvSpPr>
            <p:cNvPr name="TextBox 5" id="5"/>
            <p:cNvSpPr txBox="true"/>
            <p:nvPr/>
          </p:nvSpPr>
          <p:spPr>
            <a:xfrm>
              <a:off x="0" y="-85725"/>
              <a:ext cx="3550663" cy="400833"/>
            </a:xfrm>
            <a:prstGeom prst="rect">
              <a:avLst/>
            </a:prstGeom>
          </p:spPr>
          <p:txBody>
            <a:bodyPr anchor="ctr" rtlCol="false" tIns="50800" lIns="50800" bIns="50800" rIns="50800"/>
            <a:lstStyle/>
            <a:p>
              <a:pPr algn="l">
                <a:lnSpc>
                  <a:spcPts val="6719"/>
                </a:lnSpc>
              </a:pPr>
              <a:r>
                <a:rPr lang="en-US" sz="4799" b="true">
                  <a:solidFill>
                    <a:srgbClr val="FFFFFF"/>
                  </a:solidFill>
                  <a:latin typeface="Garet Bold"/>
                  <a:ea typeface="Garet Bold"/>
                  <a:cs typeface="Garet Bold"/>
                  <a:sym typeface="Garet Bold"/>
                </a:rPr>
                <a:t>DESIGN PATTERNS</a:t>
              </a:r>
            </a:p>
          </p:txBody>
        </p:sp>
      </p:grpSp>
      <p:sp>
        <p:nvSpPr>
          <p:cNvPr name="TextBox 6" id="6"/>
          <p:cNvSpPr txBox="true"/>
          <p:nvPr/>
        </p:nvSpPr>
        <p:spPr>
          <a:xfrm rot="0">
            <a:off x="442864" y="1896740"/>
            <a:ext cx="16230600" cy="8390260"/>
          </a:xfrm>
          <a:prstGeom prst="rect">
            <a:avLst/>
          </a:prstGeom>
        </p:spPr>
        <p:txBody>
          <a:bodyPr anchor="t" rtlCol="false" tIns="0" lIns="0" bIns="0" rIns="0">
            <a:spAutoFit/>
          </a:bodyPr>
          <a:lstStyle/>
          <a:p>
            <a:pPr algn="just">
              <a:lnSpc>
                <a:spcPts val="3219"/>
              </a:lnSpc>
            </a:pPr>
            <a:r>
              <a:rPr lang="en-US" sz="2299" b="true">
                <a:solidFill>
                  <a:srgbClr val="000000"/>
                </a:solidFill>
                <a:latin typeface="Garet Bold"/>
                <a:ea typeface="Garet Bold"/>
                <a:cs typeface="Garet Bold"/>
                <a:sym typeface="Garet Bold"/>
              </a:rPr>
              <a:t>MVC (Model-View-Controller)</a:t>
            </a:r>
          </a:p>
          <a:p>
            <a:pPr algn="just" marL="496532" indent="-248266" lvl="1">
              <a:lnSpc>
                <a:spcPts val="3219"/>
              </a:lnSpc>
              <a:buFont typeface="Arial"/>
              <a:buChar char="•"/>
            </a:pPr>
            <a:r>
              <a:rPr lang="en-US" sz="2299">
                <a:solidFill>
                  <a:srgbClr val="000000"/>
                </a:solidFill>
                <a:latin typeface="Garet"/>
                <a:ea typeface="Garet"/>
                <a:cs typeface="Garet"/>
                <a:sym typeface="Garet"/>
              </a:rPr>
              <a:t>Model: Story, Chapter, Decision, Character.</a:t>
            </a:r>
          </a:p>
          <a:p>
            <a:pPr algn="just" marL="496532" indent="-248266" lvl="1">
              <a:lnSpc>
                <a:spcPts val="3219"/>
              </a:lnSpc>
              <a:buFont typeface="Arial"/>
              <a:buChar char="•"/>
            </a:pPr>
            <a:r>
              <a:rPr lang="en-US" sz="2299">
                <a:solidFill>
                  <a:srgbClr val="000000"/>
                </a:solidFill>
                <a:latin typeface="Garet"/>
                <a:ea typeface="Garet"/>
                <a:cs typeface="Garet"/>
                <a:sym typeface="Garet"/>
              </a:rPr>
              <a:t>View: MainMenuPanel, StoryPanel, CustomizationPanel, etc.</a:t>
            </a:r>
          </a:p>
          <a:p>
            <a:pPr algn="just" marL="496532" indent="-248266" lvl="1">
              <a:lnSpc>
                <a:spcPts val="3219"/>
              </a:lnSpc>
              <a:buFont typeface="Arial"/>
              <a:buChar char="•"/>
            </a:pPr>
            <a:r>
              <a:rPr lang="en-US" sz="2299">
                <a:solidFill>
                  <a:srgbClr val="000000"/>
                </a:solidFill>
                <a:latin typeface="Garet"/>
                <a:ea typeface="Garet"/>
                <a:cs typeface="Garet"/>
                <a:sym typeface="Garet"/>
              </a:rPr>
              <a:t>Controller: MainWindow, StoryLoader.</a:t>
            </a:r>
          </a:p>
          <a:p>
            <a:pPr algn="just">
              <a:lnSpc>
                <a:spcPts val="3219"/>
              </a:lnSpc>
            </a:pPr>
          </a:p>
          <a:p>
            <a:pPr algn="just">
              <a:lnSpc>
                <a:spcPts val="3219"/>
              </a:lnSpc>
            </a:pPr>
            <a:r>
              <a:rPr lang="en-US" sz="2299" b="true">
                <a:solidFill>
                  <a:srgbClr val="000000"/>
                </a:solidFill>
                <a:latin typeface="Garet Bold"/>
                <a:ea typeface="Garet Bold"/>
                <a:cs typeface="Garet Bold"/>
                <a:sym typeface="Garet Bold"/>
              </a:rPr>
              <a:t>Factory Pattern</a:t>
            </a:r>
          </a:p>
          <a:p>
            <a:pPr algn="just" marL="496532" indent="-248266" lvl="1">
              <a:lnSpc>
                <a:spcPts val="3219"/>
              </a:lnSpc>
              <a:spcBef>
                <a:spcPct val="0"/>
              </a:spcBef>
              <a:buFont typeface="Arial"/>
              <a:buChar char="•"/>
            </a:pPr>
            <a:r>
              <a:rPr lang="en-US" sz="2299">
                <a:solidFill>
                  <a:srgbClr val="000000"/>
                </a:solidFill>
                <a:latin typeface="Garet"/>
                <a:ea typeface="Garet"/>
                <a:cs typeface="Garet"/>
                <a:sym typeface="Garet"/>
              </a:rPr>
              <a:t>Class: UIFact</a:t>
            </a:r>
            <a:r>
              <a:rPr lang="en-US" sz="2299">
                <a:solidFill>
                  <a:srgbClr val="000000"/>
                </a:solidFill>
                <a:latin typeface="Garet"/>
                <a:ea typeface="Garet"/>
                <a:cs typeface="Garet"/>
                <a:sym typeface="Garet"/>
              </a:rPr>
              <a:t>ory</a:t>
            </a:r>
          </a:p>
          <a:p>
            <a:pPr algn="just" marL="496532" indent="-248266" lvl="1">
              <a:lnSpc>
                <a:spcPts val="3219"/>
              </a:lnSpc>
              <a:spcBef>
                <a:spcPct val="0"/>
              </a:spcBef>
              <a:buFont typeface="Arial"/>
              <a:buChar char="•"/>
            </a:pPr>
            <a:r>
              <a:rPr lang="en-US" sz="2299">
                <a:solidFill>
                  <a:srgbClr val="000000"/>
                </a:solidFill>
                <a:latin typeface="Garet"/>
                <a:ea typeface="Garet"/>
                <a:cs typeface="Garet"/>
                <a:sym typeface="Garet"/>
              </a:rPr>
              <a:t>Purpose: Creates styled buttons, labels, and UI components dynamically.</a:t>
            </a:r>
          </a:p>
          <a:p>
            <a:pPr algn="just">
              <a:lnSpc>
                <a:spcPts val="3219"/>
              </a:lnSpc>
              <a:spcBef>
                <a:spcPct val="0"/>
              </a:spcBef>
            </a:pPr>
          </a:p>
          <a:p>
            <a:pPr algn="just">
              <a:lnSpc>
                <a:spcPts val="3219"/>
              </a:lnSpc>
              <a:spcBef>
                <a:spcPct val="0"/>
              </a:spcBef>
            </a:pPr>
            <a:r>
              <a:rPr lang="en-US" b="true" sz="2299">
                <a:solidFill>
                  <a:srgbClr val="000000"/>
                </a:solidFill>
                <a:latin typeface="Garet Bold"/>
                <a:ea typeface="Garet Bold"/>
                <a:cs typeface="Garet Bold"/>
                <a:sym typeface="Garet Bold"/>
              </a:rPr>
              <a:t>Singleton Pattern</a:t>
            </a:r>
          </a:p>
          <a:p>
            <a:pPr algn="just" marL="496532" indent="-248266" lvl="1">
              <a:lnSpc>
                <a:spcPts val="3219"/>
              </a:lnSpc>
              <a:spcBef>
                <a:spcPct val="0"/>
              </a:spcBef>
              <a:buFont typeface="Arial"/>
              <a:buChar char="•"/>
            </a:pPr>
            <a:r>
              <a:rPr lang="en-US" sz="2299">
                <a:solidFill>
                  <a:srgbClr val="000000"/>
                </a:solidFill>
                <a:latin typeface="Garet"/>
                <a:ea typeface="Garet"/>
                <a:cs typeface="Garet"/>
                <a:sym typeface="Garet"/>
              </a:rPr>
              <a:t>Class: Theme</a:t>
            </a:r>
          </a:p>
          <a:p>
            <a:pPr algn="just" marL="496532" indent="-248266" lvl="1">
              <a:lnSpc>
                <a:spcPts val="3219"/>
              </a:lnSpc>
              <a:spcBef>
                <a:spcPct val="0"/>
              </a:spcBef>
              <a:buFont typeface="Arial"/>
              <a:buChar char="•"/>
            </a:pPr>
            <a:r>
              <a:rPr lang="en-US" sz="2299">
                <a:solidFill>
                  <a:srgbClr val="000000"/>
                </a:solidFill>
                <a:latin typeface="Garet"/>
                <a:ea typeface="Garet"/>
                <a:cs typeface="Garet"/>
                <a:sym typeface="Garet"/>
              </a:rPr>
              <a:t>Purpose: Maintains a single instance for theme control (Light/Dark mode) across the app.</a:t>
            </a:r>
          </a:p>
          <a:p>
            <a:pPr algn="just">
              <a:lnSpc>
                <a:spcPts val="3219"/>
              </a:lnSpc>
              <a:spcBef>
                <a:spcPct val="0"/>
              </a:spcBef>
            </a:pPr>
          </a:p>
          <a:p>
            <a:pPr algn="just">
              <a:lnSpc>
                <a:spcPts val="3219"/>
              </a:lnSpc>
              <a:spcBef>
                <a:spcPct val="0"/>
              </a:spcBef>
            </a:pPr>
            <a:r>
              <a:rPr lang="en-US" b="true" sz="2299">
                <a:solidFill>
                  <a:srgbClr val="000000"/>
                </a:solidFill>
                <a:latin typeface="Garet Bold"/>
                <a:ea typeface="Garet Bold"/>
                <a:cs typeface="Garet Bold"/>
                <a:sym typeface="Garet Bold"/>
              </a:rPr>
              <a:t>Observer Pattern</a:t>
            </a:r>
          </a:p>
          <a:p>
            <a:pPr algn="just" marL="496532" indent="-248266" lvl="1">
              <a:lnSpc>
                <a:spcPts val="3219"/>
              </a:lnSpc>
              <a:spcBef>
                <a:spcPct val="0"/>
              </a:spcBef>
              <a:buFont typeface="Arial"/>
              <a:buChar char="•"/>
            </a:pPr>
            <a:r>
              <a:rPr lang="en-US" sz="2299">
                <a:solidFill>
                  <a:srgbClr val="000000"/>
                </a:solidFill>
                <a:latin typeface="Garet"/>
                <a:ea typeface="Garet"/>
                <a:cs typeface="Garet"/>
                <a:sym typeface="Garet"/>
              </a:rPr>
              <a:t>Example: StoryPanel updates automatically when story changes.</a:t>
            </a:r>
          </a:p>
          <a:p>
            <a:pPr algn="just" marL="496532" indent="-248266" lvl="1">
              <a:lnSpc>
                <a:spcPts val="3219"/>
              </a:lnSpc>
              <a:spcBef>
                <a:spcPct val="0"/>
              </a:spcBef>
              <a:buFont typeface="Arial"/>
              <a:buChar char="•"/>
            </a:pPr>
            <a:r>
              <a:rPr lang="en-US" sz="2299">
                <a:solidFill>
                  <a:srgbClr val="000000"/>
                </a:solidFill>
                <a:latin typeface="Garet"/>
                <a:ea typeface="Garet"/>
                <a:cs typeface="Garet"/>
                <a:sym typeface="Garet"/>
              </a:rPr>
              <a:t>Purpose: UI panels observe state changes (e.g., game history, current chapter).</a:t>
            </a:r>
          </a:p>
          <a:p>
            <a:pPr algn="just">
              <a:lnSpc>
                <a:spcPts val="3219"/>
              </a:lnSpc>
              <a:spcBef>
                <a:spcPct val="0"/>
              </a:spcBef>
            </a:pPr>
          </a:p>
          <a:p>
            <a:pPr algn="just">
              <a:lnSpc>
                <a:spcPts val="3219"/>
              </a:lnSpc>
              <a:spcBef>
                <a:spcPct val="0"/>
              </a:spcBef>
            </a:pPr>
            <a:r>
              <a:rPr lang="en-US" b="true" sz="2299">
                <a:solidFill>
                  <a:srgbClr val="000000"/>
                </a:solidFill>
                <a:latin typeface="Garet Bold"/>
                <a:ea typeface="Garet Bold"/>
                <a:cs typeface="Garet Bold"/>
                <a:sym typeface="Garet Bold"/>
              </a:rPr>
              <a:t>Strategy Pattern</a:t>
            </a:r>
          </a:p>
          <a:p>
            <a:pPr algn="just" marL="496532" indent="-248266" lvl="1">
              <a:lnSpc>
                <a:spcPts val="3219"/>
              </a:lnSpc>
              <a:spcBef>
                <a:spcPct val="0"/>
              </a:spcBef>
              <a:buFont typeface="Arial"/>
              <a:buChar char="•"/>
            </a:pPr>
            <a:r>
              <a:rPr lang="en-US" sz="2299">
                <a:solidFill>
                  <a:srgbClr val="000000"/>
                </a:solidFill>
                <a:latin typeface="Garet"/>
                <a:ea typeface="Garet"/>
                <a:cs typeface="Garet"/>
                <a:sym typeface="Garet"/>
              </a:rPr>
              <a:t>Concept: Character roles affect story rendering logic dynamically.</a:t>
            </a:r>
          </a:p>
          <a:p>
            <a:pPr algn="just" marL="496532" indent="-248266" lvl="1">
              <a:lnSpc>
                <a:spcPts val="3219"/>
              </a:lnSpc>
              <a:spcBef>
                <a:spcPct val="0"/>
              </a:spcBef>
              <a:buFont typeface="Arial"/>
              <a:buChar char="•"/>
            </a:pPr>
            <a:r>
              <a:rPr lang="en-US" sz="2299">
                <a:solidFill>
                  <a:srgbClr val="000000"/>
                </a:solidFill>
                <a:latin typeface="Garet"/>
                <a:ea typeface="Garet"/>
                <a:cs typeface="Garet"/>
                <a:sym typeface="Garet"/>
              </a:rPr>
              <a:t>Future Scope: Enable different narrative strategies for Adventurer, Wizard, Warrior roles.</a:t>
            </a:r>
          </a:p>
          <a:p>
            <a:pPr algn="just">
              <a:lnSpc>
                <a:spcPts val="3219"/>
              </a:lnSpc>
              <a:spcBef>
                <a:spcPct val="0"/>
              </a:spcBef>
            </a:pPr>
          </a:p>
        </p:txBody>
      </p:sp>
      <p:pic>
        <p:nvPicPr>
          <p:cNvPr name="Picture 7" id="7"/>
          <p:cNvPicPr>
            <a:picLocks noChangeAspect="true"/>
          </p:cNvPicPr>
          <p:nvPr/>
        </p:nvPicPr>
        <p:blipFill>
          <a:blip r:embed="rId4"/>
          <a:srcRect l="0" t="0" r="0" b="0"/>
          <a:stretch>
            <a:fillRect/>
          </a:stretch>
        </p:blipFill>
        <p:spPr>
          <a:xfrm flipH="false" flipV="false" rot="0">
            <a:off x="14147177" y="6001027"/>
            <a:ext cx="4140823" cy="4140823"/>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7665583" y="374625"/>
            <a:ext cx="8271825" cy="992619"/>
          </a:xfrm>
          <a:prstGeom prst="rect">
            <a:avLst/>
          </a:prstGeom>
        </p:spPr>
      </p:pic>
      <p:pic>
        <p:nvPicPr>
          <p:cNvPr name="Picture 9" id="9"/>
          <p:cNvPicPr>
            <a:picLocks noChangeAspect="true"/>
          </p:cNvPicPr>
          <p:nvPr/>
        </p:nvPicPr>
        <p:blipFill>
          <a:blip r:embed="rId6"/>
          <a:srcRect l="0" t="0" r="0" b="0"/>
          <a:stretch>
            <a:fillRect/>
          </a:stretch>
        </p:blipFill>
        <p:spPr>
          <a:xfrm flipH="false" flipV="false" rot="0">
            <a:off x="16673464" y="609751"/>
            <a:ext cx="1171672" cy="1985886"/>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2020566" y="8071439"/>
            <a:ext cx="888295" cy="754243"/>
          </a:xfrm>
          <a:custGeom>
            <a:avLst/>
            <a:gdLst/>
            <a:ahLst/>
            <a:cxnLst/>
            <a:rect r="r" b="b" t="t" l="l"/>
            <a:pathLst>
              <a:path h="754243" w="888295">
                <a:moveTo>
                  <a:pt x="0" y="0"/>
                </a:moveTo>
                <a:lnTo>
                  <a:pt x="888295" y="0"/>
                </a:lnTo>
                <a:lnTo>
                  <a:pt x="888295" y="754243"/>
                </a:lnTo>
                <a:lnTo>
                  <a:pt x="0" y="754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8268" y="2094570"/>
            <a:ext cx="4275916" cy="7468848"/>
          </a:xfrm>
          <a:custGeom>
            <a:avLst/>
            <a:gdLst/>
            <a:ahLst/>
            <a:cxnLst/>
            <a:rect r="r" b="b" t="t" l="l"/>
            <a:pathLst>
              <a:path h="7468848" w="4275916">
                <a:moveTo>
                  <a:pt x="0" y="0"/>
                </a:moveTo>
                <a:lnTo>
                  <a:pt x="4275916" y="0"/>
                </a:lnTo>
                <a:lnTo>
                  <a:pt x="4275916" y="7468848"/>
                </a:lnTo>
                <a:lnTo>
                  <a:pt x="0" y="7468848"/>
                </a:lnTo>
                <a:lnTo>
                  <a:pt x="0" y="0"/>
                </a:lnTo>
                <a:close/>
              </a:path>
            </a:pathLst>
          </a:custGeom>
          <a:blipFill>
            <a:blip r:embed="rId4"/>
            <a:stretch>
              <a:fillRect l="0" t="0" r="0" b="0"/>
            </a:stretch>
          </a:blipFill>
        </p:spPr>
      </p:sp>
      <p:sp>
        <p:nvSpPr>
          <p:cNvPr name="Freeform 4" id="4"/>
          <p:cNvSpPr/>
          <p:nvPr/>
        </p:nvSpPr>
        <p:spPr>
          <a:xfrm flipH="false" flipV="false" rot="0">
            <a:off x="5906048" y="2094570"/>
            <a:ext cx="11210279" cy="7468848"/>
          </a:xfrm>
          <a:custGeom>
            <a:avLst/>
            <a:gdLst/>
            <a:ahLst/>
            <a:cxnLst/>
            <a:rect r="r" b="b" t="t" l="l"/>
            <a:pathLst>
              <a:path h="7468848" w="11210279">
                <a:moveTo>
                  <a:pt x="0" y="0"/>
                </a:moveTo>
                <a:lnTo>
                  <a:pt x="11210279" y="0"/>
                </a:lnTo>
                <a:lnTo>
                  <a:pt x="11210279" y="7468848"/>
                </a:lnTo>
                <a:lnTo>
                  <a:pt x="0" y="7468848"/>
                </a:lnTo>
                <a:lnTo>
                  <a:pt x="0" y="0"/>
                </a:lnTo>
                <a:close/>
              </a:path>
            </a:pathLst>
          </a:custGeom>
          <a:blipFill>
            <a:blip r:embed="rId5"/>
            <a:stretch>
              <a:fillRect l="0" t="0" r="0" b="0"/>
            </a:stretch>
          </a:blipFill>
        </p:spPr>
      </p:sp>
      <p:grpSp>
        <p:nvGrpSpPr>
          <p:cNvPr name="Group 5" id="5"/>
          <p:cNvGrpSpPr/>
          <p:nvPr/>
        </p:nvGrpSpPr>
        <p:grpSpPr>
          <a:xfrm rot="0">
            <a:off x="768268" y="139176"/>
            <a:ext cx="16491032" cy="1463517"/>
            <a:chOff x="0" y="0"/>
            <a:chExt cx="3550663" cy="315108"/>
          </a:xfrm>
        </p:grpSpPr>
        <p:sp>
          <p:nvSpPr>
            <p:cNvPr name="Freeform 6" id="6"/>
            <p:cNvSpPr/>
            <p:nvPr/>
          </p:nvSpPr>
          <p:spPr>
            <a:xfrm flipH="false" flipV="false" rot="0">
              <a:off x="0" y="0"/>
              <a:ext cx="3550663" cy="315108"/>
            </a:xfrm>
            <a:custGeom>
              <a:avLst/>
              <a:gdLst/>
              <a:ahLst/>
              <a:cxnLst/>
              <a:rect r="r" b="b" t="t" l="l"/>
              <a:pathLst>
                <a:path h="315108" w="3550663">
                  <a:moveTo>
                    <a:pt x="23943" y="0"/>
                  </a:moveTo>
                  <a:lnTo>
                    <a:pt x="3526720" y="0"/>
                  </a:lnTo>
                  <a:cubicBezTo>
                    <a:pt x="3539943" y="0"/>
                    <a:pt x="3550663" y="10719"/>
                    <a:pt x="3550663" y="23943"/>
                  </a:cubicBezTo>
                  <a:lnTo>
                    <a:pt x="3550663" y="291165"/>
                  </a:lnTo>
                  <a:cubicBezTo>
                    <a:pt x="3550663" y="304389"/>
                    <a:pt x="3539943" y="315108"/>
                    <a:pt x="3526720" y="315108"/>
                  </a:cubicBezTo>
                  <a:lnTo>
                    <a:pt x="23943" y="315108"/>
                  </a:lnTo>
                  <a:cubicBezTo>
                    <a:pt x="10719" y="315108"/>
                    <a:pt x="0" y="304389"/>
                    <a:pt x="0" y="291165"/>
                  </a:cubicBezTo>
                  <a:lnTo>
                    <a:pt x="0" y="23943"/>
                  </a:lnTo>
                  <a:cubicBezTo>
                    <a:pt x="0" y="10719"/>
                    <a:pt x="10719" y="0"/>
                    <a:pt x="23943" y="0"/>
                  </a:cubicBezTo>
                  <a:close/>
                </a:path>
              </a:pathLst>
            </a:custGeom>
            <a:solidFill>
              <a:srgbClr val="FAB713"/>
            </a:solidFill>
          </p:spPr>
        </p:sp>
        <p:sp>
          <p:nvSpPr>
            <p:cNvPr name="TextBox 7" id="7"/>
            <p:cNvSpPr txBox="true"/>
            <p:nvPr/>
          </p:nvSpPr>
          <p:spPr>
            <a:xfrm>
              <a:off x="0" y="-85725"/>
              <a:ext cx="3550663" cy="400833"/>
            </a:xfrm>
            <a:prstGeom prst="rect">
              <a:avLst/>
            </a:prstGeom>
          </p:spPr>
          <p:txBody>
            <a:bodyPr anchor="ctr" rtlCol="false" tIns="50800" lIns="50800" bIns="50800" rIns="50800"/>
            <a:lstStyle/>
            <a:p>
              <a:pPr algn="l">
                <a:lnSpc>
                  <a:spcPts val="6719"/>
                </a:lnSpc>
              </a:pPr>
              <a:r>
                <a:rPr lang="en-US" sz="4799" b="true">
                  <a:solidFill>
                    <a:srgbClr val="FFFFFF"/>
                  </a:solidFill>
                  <a:latin typeface="Garet Bold"/>
                  <a:ea typeface="Garet Bold"/>
                  <a:cs typeface="Garet Bold"/>
                  <a:sym typeface="Garet Bold"/>
                </a:rPr>
                <a:t>FLOW AND UML DIAGRAM</a:t>
              </a:r>
            </a:p>
          </p:txBody>
        </p:sp>
      </p:grpSp>
      <p:pic>
        <p:nvPicPr>
          <p:cNvPr name="Picture 8" id="8"/>
          <p:cNvPicPr>
            <a:picLocks noChangeAspect="true"/>
          </p:cNvPicPr>
          <p:nvPr/>
        </p:nvPicPr>
        <p:blipFill>
          <a:blip r:embed="rId6"/>
          <a:srcRect l="0" t="0" r="0" b="0"/>
          <a:stretch>
            <a:fillRect/>
          </a:stretch>
        </p:blipFill>
        <p:spPr>
          <a:xfrm flipH="false" flipV="false" rot="0">
            <a:off x="16673464" y="609751"/>
            <a:ext cx="1171672" cy="1985886"/>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9883377" y="470083"/>
            <a:ext cx="6680872" cy="801705"/>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2020566" y="8071439"/>
            <a:ext cx="888295" cy="754243"/>
          </a:xfrm>
          <a:custGeom>
            <a:avLst/>
            <a:gdLst/>
            <a:ahLst/>
            <a:cxnLst/>
            <a:rect r="r" b="b" t="t" l="l"/>
            <a:pathLst>
              <a:path h="754243" w="888295">
                <a:moveTo>
                  <a:pt x="0" y="0"/>
                </a:moveTo>
                <a:lnTo>
                  <a:pt x="888295" y="0"/>
                </a:lnTo>
                <a:lnTo>
                  <a:pt x="888295" y="754243"/>
                </a:lnTo>
                <a:lnTo>
                  <a:pt x="0" y="754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8268" y="139176"/>
            <a:ext cx="7922830" cy="1463517"/>
            <a:chOff x="0" y="0"/>
            <a:chExt cx="1705854" cy="315108"/>
          </a:xfrm>
        </p:grpSpPr>
        <p:sp>
          <p:nvSpPr>
            <p:cNvPr name="Freeform 4" id="4"/>
            <p:cNvSpPr/>
            <p:nvPr/>
          </p:nvSpPr>
          <p:spPr>
            <a:xfrm flipH="false" flipV="false" rot="0">
              <a:off x="0" y="0"/>
              <a:ext cx="1705854" cy="315108"/>
            </a:xfrm>
            <a:custGeom>
              <a:avLst/>
              <a:gdLst/>
              <a:ahLst/>
              <a:cxnLst/>
              <a:rect r="r" b="b" t="t" l="l"/>
              <a:pathLst>
                <a:path h="315108" w="1705854">
                  <a:moveTo>
                    <a:pt x="49835" y="0"/>
                  </a:moveTo>
                  <a:lnTo>
                    <a:pt x="1656019" y="0"/>
                  </a:lnTo>
                  <a:cubicBezTo>
                    <a:pt x="1683542" y="0"/>
                    <a:pt x="1705854" y="22312"/>
                    <a:pt x="1705854" y="49835"/>
                  </a:cubicBezTo>
                  <a:lnTo>
                    <a:pt x="1705854" y="265273"/>
                  </a:lnTo>
                  <a:cubicBezTo>
                    <a:pt x="1705854" y="292796"/>
                    <a:pt x="1683542" y="315108"/>
                    <a:pt x="1656019" y="315108"/>
                  </a:cubicBezTo>
                  <a:lnTo>
                    <a:pt x="49835" y="315108"/>
                  </a:lnTo>
                  <a:cubicBezTo>
                    <a:pt x="22312" y="315108"/>
                    <a:pt x="0" y="292796"/>
                    <a:pt x="0" y="265273"/>
                  </a:cubicBezTo>
                  <a:lnTo>
                    <a:pt x="0" y="49835"/>
                  </a:lnTo>
                  <a:cubicBezTo>
                    <a:pt x="0" y="22312"/>
                    <a:pt x="22312" y="0"/>
                    <a:pt x="49835" y="0"/>
                  </a:cubicBezTo>
                  <a:close/>
                </a:path>
              </a:pathLst>
            </a:custGeom>
            <a:solidFill>
              <a:srgbClr val="FAB713"/>
            </a:solidFill>
          </p:spPr>
        </p:sp>
        <p:sp>
          <p:nvSpPr>
            <p:cNvPr name="TextBox 5" id="5"/>
            <p:cNvSpPr txBox="true"/>
            <p:nvPr/>
          </p:nvSpPr>
          <p:spPr>
            <a:xfrm>
              <a:off x="0" y="-85725"/>
              <a:ext cx="1705854" cy="400833"/>
            </a:xfrm>
            <a:prstGeom prst="rect">
              <a:avLst/>
            </a:prstGeom>
          </p:spPr>
          <p:txBody>
            <a:bodyPr anchor="ctr" rtlCol="false" tIns="50800" lIns="50800" bIns="50800" rIns="50800"/>
            <a:lstStyle/>
            <a:p>
              <a:pPr algn="l">
                <a:lnSpc>
                  <a:spcPts val="6719"/>
                </a:lnSpc>
              </a:pPr>
              <a:r>
                <a:rPr lang="en-US" sz="4799" b="true">
                  <a:solidFill>
                    <a:srgbClr val="FFFFFF"/>
                  </a:solidFill>
                  <a:latin typeface="Garet Bold"/>
                  <a:ea typeface="Garet Bold"/>
                  <a:cs typeface="Garet Bold"/>
                  <a:sym typeface="Garet Bold"/>
                </a:rPr>
                <a:t>Operating Instructions</a:t>
              </a:r>
            </a:p>
          </p:txBody>
        </p:sp>
      </p:grpSp>
      <p:sp>
        <p:nvSpPr>
          <p:cNvPr name="TextBox 6" id="6"/>
          <p:cNvSpPr txBox="true"/>
          <p:nvPr/>
        </p:nvSpPr>
        <p:spPr>
          <a:xfrm rot="0">
            <a:off x="768268" y="1871928"/>
            <a:ext cx="13736597" cy="7914097"/>
          </a:xfrm>
          <a:prstGeom prst="rect">
            <a:avLst/>
          </a:prstGeom>
        </p:spPr>
        <p:txBody>
          <a:bodyPr anchor="t" rtlCol="false" tIns="0" lIns="0" bIns="0" rIns="0">
            <a:spAutoFit/>
          </a:bodyPr>
          <a:lstStyle/>
          <a:p>
            <a:pPr algn="ctr">
              <a:lnSpc>
                <a:spcPts val="3739"/>
              </a:lnSpc>
              <a:spcBef>
                <a:spcPct val="0"/>
              </a:spcBef>
            </a:pPr>
          </a:p>
          <a:p>
            <a:pPr algn="l">
              <a:lnSpc>
                <a:spcPts val="3739"/>
              </a:lnSpc>
            </a:pPr>
            <a:r>
              <a:rPr lang="en-US" b="true" sz="2671">
                <a:solidFill>
                  <a:srgbClr val="000000"/>
                </a:solidFill>
                <a:latin typeface="Garet Bold"/>
                <a:ea typeface="Garet Bold"/>
                <a:cs typeface="Garet Bold"/>
                <a:sym typeface="Garet Bold"/>
              </a:rPr>
              <a:t>1. Clone the </a:t>
            </a:r>
            <a:r>
              <a:rPr lang="en-US" b="true" sz="2671">
                <a:solidFill>
                  <a:srgbClr val="000000"/>
                </a:solidFill>
                <a:latin typeface="Garet Bold"/>
                <a:ea typeface="Garet Bold"/>
                <a:cs typeface="Garet Bold"/>
                <a:sym typeface="Garet Bold"/>
              </a:rPr>
              <a:t>Repository</a:t>
            </a:r>
          </a:p>
          <a:p>
            <a:pPr algn="l">
              <a:lnSpc>
                <a:spcPts val="3739"/>
              </a:lnSpc>
            </a:pPr>
            <a:r>
              <a:rPr lang="en-US" b="true" sz="2671">
                <a:solidFill>
                  <a:srgbClr val="221F20"/>
                </a:solidFill>
                <a:latin typeface="Garet Bold"/>
                <a:ea typeface="Garet Bold"/>
                <a:cs typeface="Garet Bold"/>
                <a:sym typeface="Garet Bold"/>
              </a:rPr>
              <a:t>git clone &lt;link&gt;</a:t>
            </a:r>
          </a:p>
          <a:p>
            <a:pPr algn="l">
              <a:lnSpc>
                <a:spcPts val="3739"/>
              </a:lnSpc>
            </a:pPr>
            <a:r>
              <a:rPr lang="en-US" b="true" sz="2671">
                <a:solidFill>
                  <a:srgbClr val="221F20"/>
                </a:solidFill>
                <a:latin typeface="Garet Bold"/>
                <a:ea typeface="Garet Bold"/>
                <a:cs typeface="Garet Bold"/>
                <a:sym typeface="Garet Bold"/>
              </a:rPr>
              <a:t>cd InteractiveStoryApp</a:t>
            </a:r>
          </a:p>
          <a:p>
            <a:pPr algn="l">
              <a:lnSpc>
                <a:spcPts val="3739"/>
              </a:lnSpc>
            </a:pPr>
          </a:p>
          <a:p>
            <a:pPr algn="l">
              <a:lnSpc>
                <a:spcPts val="3739"/>
              </a:lnSpc>
            </a:pPr>
            <a:r>
              <a:rPr lang="en-US" b="true" sz="2671">
                <a:solidFill>
                  <a:srgbClr val="000000"/>
                </a:solidFill>
                <a:latin typeface="Garet Bold"/>
                <a:ea typeface="Garet Bold"/>
                <a:cs typeface="Garet Bold"/>
                <a:sym typeface="Garet Bold"/>
              </a:rPr>
              <a:t>2. Build the Project</a:t>
            </a:r>
          </a:p>
          <a:p>
            <a:pPr algn="l">
              <a:lnSpc>
                <a:spcPts val="3739"/>
              </a:lnSpc>
            </a:pPr>
            <a:r>
              <a:rPr lang="en-US" sz="2671">
                <a:solidFill>
                  <a:srgbClr val="000000"/>
                </a:solidFill>
                <a:latin typeface="Garet"/>
                <a:ea typeface="Garet"/>
                <a:cs typeface="Garet"/>
                <a:sym typeface="Garet"/>
              </a:rPr>
              <a:t>E</a:t>
            </a:r>
            <a:r>
              <a:rPr lang="en-US" sz="2671">
                <a:solidFill>
                  <a:srgbClr val="000000"/>
                </a:solidFill>
                <a:latin typeface="Garet"/>
                <a:ea typeface="Garet"/>
                <a:cs typeface="Garet"/>
                <a:sym typeface="Garet"/>
              </a:rPr>
              <a:t>n</a:t>
            </a:r>
            <a:r>
              <a:rPr lang="en-US" sz="2671">
                <a:solidFill>
                  <a:srgbClr val="000000"/>
                </a:solidFill>
                <a:latin typeface="Garet"/>
                <a:ea typeface="Garet"/>
                <a:cs typeface="Garet"/>
                <a:sym typeface="Garet"/>
              </a:rPr>
              <a:t>sur</a:t>
            </a:r>
            <a:r>
              <a:rPr lang="en-US" sz="2671">
                <a:solidFill>
                  <a:srgbClr val="000000"/>
                </a:solidFill>
                <a:latin typeface="Garet"/>
                <a:ea typeface="Garet"/>
                <a:cs typeface="Garet"/>
                <a:sym typeface="Garet"/>
              </a:rPr>
              <a:t>e </a:t>
            </a:r>
            <a:r>
              <a:rPr lang="en-US" sz="2671">
                <a:solidFill>
                  <a:srgbClr val="000000"/>
                </a:solidFill>
                <a:latin typeface="Garet"/>
                <a:ea typeface="Garet"/>
                <a:cs typeface="Garet"/>
                <a:sym typeface="Garet"/>
              </a:rPr>
              <a:t>y</a:t>
            </a:r>
            <a:r>
              <a:rPr lang="en-US" sz="2671">
                <a:solidFill>
                  <a:srgbClr val="000000"/>
                </a:solidFill>
                <a:latin typeface="Garet"/>
                <a:ea typeface="Garet"/>
                <a:cs typeface="Garet"/>
                <a:sym typeface="Garet"/>
              </a:rPr>
              <a:t>o</a:t>
            </a:r>
            <a:r>
              <a:rPr lang="en-US" sz="2671">
                <a:solidFill>
                  <a:srgbClr val="000000"/>
                </a:solidFill>
                <a:latin typeface="Garet"/>
                <a:ea typeface="Garet"/>
                <a:cs typeface="Garet"/>
                <a:sym typeface="Garet"/>
              </a:rPr>
              <a:t>u</a:t>
            </a:r>
            <a:r>
              <a:rPr lang="en-US" sz="2671">
                <a:solidFill>
                  <a:srgbClr val="000000"/>
                </a:solidFill>
                <a:latin typeface="Garet"/>
                <a:ea typeface="Garet"/>
                <a:cs typeface="Garet"/>
                <a:sym typeface="Garet"/>
              </a:rPr>
              <a:t> </a:t>
            </a:r>
            <a:r>
              <a:rPr lang="en-US" sz="2671">
                <a:solidFill>
                  <a:srgbClr val="000000"/>
                </a:solidFill>
                <a:latin typeface="Garet"/>
                <a:ea typeface="Garet"/>
                <a:cs typeface="Garet"/>
                <a:sym typeface="Garet"/>
              </a:rPr>
              <a:t>have </a:t>
            </a:r>
            <a:r>
              <a:rPr lang="en-US" sz="2671" u="sng">
                <a:solidFill>
                  <a:srgbClr val="000000"/>
                </a:solidFill>
                <a:latin typeface="Garet"/>
                <a:ea typeface="Garet"/>
                <a:cs typeface="Garet"/>
                <a:sym typeface="Garet"/>
                <a:hlinkClick r:id="rId4" tooltip="https://maven.apache.org/download.cgi"/>
              </a:rPr>
              <a:t>M</a:t>
            </a:r>
            <a:r>
              <a:rPr lang="en-US" sz="2671" u="sng">
                <a:solidFill>
                  <a:srgbClr val="000000"/>
                </a:solidFill>
                <a:latin typeface="Garet"/>
                <a:ea typeface="Garet"/>
                <a:cs typeface="Garet"/>
                <a:sym typeface="Garet"/>
                <a:hlinkClick r:id="rId5" tooltip="https://maven.apache.org/download.cgi"/>
              </a:rPr>
              <a:t>a</a:t>
            </a:r>
            <a:r>
              <a:rPr lang="en-US" sz="2671" u="sng">
                <a:solidFill>
                  <a:srgbClr val="000000"/>
                </a:solidFill>
                <a:latin typeface="Garet"/>
                <a:ea typeface="Garet"/>
                <a:cs typeface="Garet"/>
                <a:sym typeface="Garet"/>
                <a:hlinkClick r:id="rId6" tooltip="https://maven.apache.org/download.cgi"/>
              </a:rPr>
              <a:t>ve</a:t>
            </a:r>
            <a:r>
              <a:rPr lang="en-US" sz="2671" u="sng">
                <a:solidFill>
                  <a:srgbClr val="000000"/>
                </a:solidFill>
                <a:latin typeface="Garet"/>
                <a:ea typeface="Garet"/>
                <a:cs typeface="Garet"/>
                <a:sym typeface="Garet"/>
                <a:hlinkClick r:id="rId7" tooltip="https://maven.apache.org/download.cgi"/>
              </a:rPr>
              <a:t>n</a:t>
            </a:r>
            <a:r>
              <a:rPr lang="en-US" sz="2671">
                <a:solidFill>
                  <a:srgbClr val="000000"/>
                </a:solidFill>
                <a:latin typeface="Garet"/>
                <a:ea typeface="Garet"/>
                <a:cs typeface="Garet"/>
                <a:sym typeface="Garet"/>
              </a:rPr>
              <a:t> </a:t>
            </a:r>
            <a:r>
              <a:rPr lang="en-US" sz="2671">
                <a:solidFill>
                  <a:srgbClr val="000000"/>
                </a:solidFill>
                <a:latin typeface="Garet"/>
                <a:ea typeface="Garet"/>
                <a:cs typeface="Garet"/>
                <a:sym typeface="Garet"/>
              </a:rPr>
              <a:t>installed.</a:t>
            </a:r>
          </a:p>
          <a:p>
            <a:pPr algn="l">
              <a:lnSpc>
                <a:spcPts val="3739"/>
              </a:lnSpc>
            </a:pPr>
            <a:r>
              <a:rPr lang="en-US" sz="2671">
                <a:solidFill>
                  <a:srgbClr val="000000"/>
                </a:solidFill>
                <a:latin typeface="Garet"/>
                <a:ea typeface="Garet"/>
                <a:cs typeface="Garet"/>
                <a:sym typeface="Garet"/>
              </a:rPr>
              <a:t>mvn clean in</a:t>
            </a:r>
            <a:r>
              <a:rPr lang="en-US" sz="2671">
                <a:solidFill>
                  <a:srgbClr val="000000"/>
                </a:solidFill>
                <a:latin typeface="Garet"/>
                <a:ea typeface="Garet"/>
                <a:cs typeface="Garet"/>
                <a:sym typeface="Garet"/>
              </a:rPr>
              <a:t>stal</a:t>
            </a:r>
            <a:r>
              <a:rPr lang="en-US" sz="2671">
                <a:solidFill>
                  <a:srgbClr val="000000"/>
                </a:solidFill>
                <a:latin typeface="Garet"/>
                <a:ea typeface="Garet"/>
                <a:cs typeface="Garet"/>
                <a:sym typeface="Garet"/>
              </a:rPr>
              <a:t>l</a:t>
            </a:r>
          </a:p>
          <a:p>
            <a:pPr algn="l">
              <a:lnSpc>
                <a:spcPts val="3739"/>
              </a:lnSpc>
            </a:pPr>
          </a:p>
          <a:p>
            <a:pPr algn="l">
              <a:lnSpc>
                <a:spcPts val="3739"/>
              </a:lnSpc>
            </a:pPr>
            <a:r>
              <a:rPr lang="en-US" b="true" sz="2671">
                <a:solidFill>
                  <a:srgbClr val="000000"/>
                </a:solidFill>
                <a:latin typeface="Garet Bold"/>
                <a:ea typeface="Garet Bold"/>
                <a:cs typeface="Garet Bold"/>
                <a:sym typeface="Garet Bold"/>
              </a:rPr>
              <a:t>3. Run the Application</a:t>
            </a:r>
          </a:p>
          <a:p>
            <a:pPr algn="l">
              <a:lnSpc>
                <a:spcPts val="3739"/>
              </a:lnSpc>
            </a:pPr>
            <a:r>
              <a:rPr lang="en-US" sz="2671">
                <a:solidFill>
                  <a:srgbClr val="000000"/>
                </a:solidFill>
                <a:latin typeface="Garet"/>
                <a:ea typeface="Garet"/>
                <a:cs typeface="Garet"/>
                <a:sym typeface="Garet"/>
              </a:rPr>
              <a:t>mvn exec:java -Dexec.mainClass="org.exa</a:t>
            </a:r>
            <a:r>
              <a:rPr lang="en-US" sz="2671">
                <a:solidFill>
                  <a:srgbClr val="000000"/>
                </a:solidFill>
                <a:latin typeface="Garet"/>
                <a:ea typeface="Garet"/>
                <a:cs typeface="Garet"/>
                <a:sym typeface="Garet"/>
              </a:rPr>
              <a:t>mp</a:t>
            </a:r>
            <a:r>
              <a:rPr lang="en-US" sz="2671">
                <a:solidFill>
                  <a:srgbClr val="000000"/>
                </a:solidFill>
                <a:latin typeface="Garet"/>
                <a:ea typeface="Garet"/>
                <a:cs typeface="Garet"/>
                <a:sym typeface="Garet"/>
              </a:rPr>
              <a:t>l</a:t>
            </a:r>
            <a:r>
              <a:rPr lang="en-US" sz="2671">
                <a:solidFill>
                  <a:srgbClr val="000000"/>
                </a:solidFill>
                <a:latin typeface="Garet"/>
                <a:ea typeface="Garet"/>
                <a:cs typeface="Garet"/>
                <a:sym typeface="Garet"/>
              </a:rPr>
              <a:t>e.I</a:t>
            </a:r>
            <a:r>
              <a:rPr lang="en-US" sz="2671">
                <a:solidFill>
                  <a:srgbClr val="000000"/>
                </a:solidFill>
                <a:latin typeface="Garet"/>
                <a:ea typeface="Garet"/>
                <a:cs typeface="Garet"/>
                <a:sym typeface="Garet"/>
              </a:rPr>
              <a:t>n</a:t>
            </a:r>
            <a:r>
              <a:rPr lang="en-US" sz="2671">
                <a:solidFill>
                  <a:srgbClr val="000000"/>
                </a:solidFill>
                <a:latin typeface="Garet"/>
                <a:ea typeface="Garet"/>
                <a:cs typeface="Garet"/>
                <a:sym typeface="Garet"/>
              </a:rPr>
              <a:t>te</a:t>
            </a:r>
            <a:r>
              <a:rPr lang="en-US" sz="2671">
                <a:solidFill>
                  <a:srgbClr val="000000"/>
                </a:solidFill>
                <a:latin typeface="Garet"/>
                <a:ea typeface="Garet"/>
                <a:cs typeface="Garet"/>
                <a:sym typeface="Garet"/>
              </a:rPr>
              <a:t>r</a:t>
            </a:r>
            <a:r>
              <a:rPr lang="en-US" sz="2671">
                <a:solidFill>
                  <a:srgbClr val="000000"/>
                </a:solidFill>
                <a:latin typeface="Garet"/>
                <a:ea typeface="Garet"/>
                <a:cs typeface="Garet"/>
                <a:sym typeface="Garet"/>
              </a:rPr>
              <a:t>activeSt</a:t>
            </a:r>
            <a:r>
              <a:rPr lang="en-US" sz="2671">
                <a:solidFill>
                  <a:srgbClr val="000000"/>
                </a:solidFill>
                <a:latin typeface="Garet"/>
                <a:ea typeface="Garet"/>
                <a:cs typeface="Garet"/>
                <a:sym typeface="Garet"/>
              </a:rPr>
              <a:t>or</a:t>
            </a:r>
            <a:r>
              <a:rPr lang="en-US" sz="2671">
                <a:solidFill>
                  <a:srgbClr val="000000"/>
                </a:solidFill>
                <a:latin typeface="Garet"/>
                <a:ea typeface="Garet"/>
                <a:cs typeface="Garet"/>
                <a:sym typeface="Garet"/>
              </a:rPr>
              <a:t>yApp"</a:t>
            </a:r>
          </a:p>
          <a:p>
            <a:pPr algn="l">
              <a:lnSpc>
                <a:spcPts val="3739"/>
              </a:lnSpc>
            </a:pPr>
          </a:p>
          <a:p>
            <a:pPr algn="l">
              <a:lnSpc>
                <a:spcPts val="3739"/>
              </a:lnSpc>
            </a:pPr>
            <a:r>
              <a:rPr lang="en-US" b="true" sz="2671">
                <a:solidFill>
                  <a:srgbClr val="000000"/>
                </a:solidFill>
                <a:latin typeface="Garet Bold"/>
                <a:ea typeface="Garet Bold"/>
                <a:cs typeface="Garet Bold"/>
                <a:sym typeface="Garet Bold"/>
              </a:rPr>
              <a:t>4. Verify CSV Placement</a:t>
            </a:r>
          </a:p>
          <a:p>
            <a:pPr algn="l">
              <a:lnSpc>
                <a:spcPts val="3739"/>
              </a:lnSpc>
            </a:pPr>
            <a:r>
              <a:rPr lang="en-US" sz="2671">
                <a:solidFill>
                  <a:srgbClr val="000000"/>
                </a:solidFill>
                <a:latin typeface="Garet"/>
                <a:ea typeface="Garet"/>
                <a:cs typeface="Garet"/>
                <a:sym typeface="Garet"/>
              </a:rPr>
              <a:t>Ensure that stories.csv is located in:</a:t>
            </a:r>
          </a:p>
          <a:p>
            <a:pPr algn="l">
              <a:lnSpc>
                <a:spcPts val="3739"/>
              </a:lnSpc>
            </a:pPr>
            <a:r>
              <a:rPr lang="en-US" sz="2671">
                <a:solidFill>
                  <a:srgbClr val="000000"/>
                </a:solidFill>
                <a:latin typeface="Garet"/>
                <a:ea typeface="Garet"/>
                <a:cs typeface="Garet"/>
                <a:sym typeface="Garet"/>
              </a:rPr>
              <a:t>src/main/resources/stories.csv</a:t>
            </a:r>
          </a:p>
          <a:p>
            <a:pPr algn="l">
              <a:lnSpc>
                <a:spcPts val="3739"/>
              </a:lnSpc>
            </a:pPr>
            <a:r>
              <a:rPr lang="en-US" sz="2671">
                <a:solidFill>
                  <a:srgbClr val="000000"/>
                </a:solidFill>
                <a:latin typeface="Garet"/>
                <a:ea typeface="Garet"/>
                <a:cs typeface="Garet"/>
                <a:sym typeface="Garet"/>
              </a:rPr>
              <a:t>Thi</a:t>
            </a:r>
            <a:r>
              <a:rPr lang="en-US" sz="2671">
                <a:solidFill>
                  <a:srgbClr val="000000"/>
                </a:solidFill>
                <a:latin typeface="Garet"/>
                <a:ea typeface="Garet"/>
                <a:cs typeface="Garet"/>
                <a:sym typeface="Garet"/>
              </a:rPr>
              <a:t>s</a:t>
            </a:r>
            <a:r>
              <a:rPr lang="en-US" sz="2671">
                <a:solidFill>
                  <a:srgbClr val="000000"/>
                </a:solidFill>
                <a:latin typeface="Garet"/>
                <a:ea typeface="Garet"/>
                <a:cs typeface="Garet"/>
                <a:sym typeface="Garet"/>
              </a:rPr>
              <a:t> </a:t>
            </a:r>
            <a:r>
              <a:rPr lang="en-US" sz="2671">
                <a:solidFill>
                  <a:srgbClr val="000000"/>
                </a:solidFill>
                <a:latin typeface="Garet"/>
                <a:ea typeface="Garet"/>
                <a:cs typeface="Garet"/>
                <a:sym typeface="Garet"/>
              </a:rPr>
              <a:t>a</a:t>
            </a:r>
            <a:r>
              <a:rPr lang="en-US" sz="2671">
                <a:solidFill>
                  <a:srgbClr val="000000"/>
                </a:solidFill>
                <a:latin typeface="Garet"/>
                <a:ea typeface="Garet"/>
                <a:cs typeface="Garet"/>
                <a:sym typeface="Garet"/>
              </a:rPr>
              <a:t>llow</a:t>
            </a:r>
            <a:r>
              <a:rPr lang="en-US" sz="2671">
                <a:solidFill>
                  <a:srgbClr val="000000"/>
                </a:solidFill>
                <a:latin typeface="Garet"/>
                <a:ea typeface="Garet"/>
                <a:cs typeface="Garet"/>
                <a:sym typeface="Garet"/>
              </a:rPr>
              <a:t>s </a:t>
            </a:r>
            <a:r>
              <a:rPr lang="en-US" sz="2671">
                <a:solidFill>
                  <a:srgbClr val="000000"/>
                </a:solidFill>
                <a:latin typeface="Garet"/>
                <a:ea typeface="Garet"/>
                <a:cs typeface="Garet"/>
                <a:sym typeface="Garet"/>
              </a:rPr>
              <a:t>th</a:t>
            </a:r>
            <a:r>
              <a:rPr lang="en-US" sz="2671">
                <a:solidFill>
                  <a:srgbClr val="000000"/>
                </a:solidFill>
                <a:latin typeface="Garet"/>
                <a:ea typeface="Garet"/>
                <a:cs typeface="Garet"/>
                <a:sym typeface="Garet"/>
              </a:rPr>
              <a:t>e file to be correctly loaded from the classpath.</a:t>
            </a:r>
          </a:p>
          <a:p>
            <a:pPr algn="l">
              <a:lnSpc>
                <a:spcPts val="3739"/>
              </a:lnSpc>
              <a:spcBef>
                <a:spcPct val="0"/>
              </a:spcBef>
            </a:pPr>
          </a:p>
        </p:txBody>
      </p:sp>
      <p:sp>
        <p:nvSpPr>
          <p:cNvPr name="Freeform 7" id="7"/>
          <p:cNvSpPr/>
          <p:nvPr/>
        </p:nvSpPr>
        <p:spPr>
          <a:xfrm flipH="false" flipV="false" rot="0">
            <a:off x="8455070" y="-32432"/>
            <a:ext cx="2097803" cy="1806733"/>
          </a:xfrm>
          <a:custGeom>
            <a:avLst/>
            <a:gdLst/>
            <a:ahLst/>
            <a:cxnLst/>
            <a:rect r="r" b="b" t="t" l="l"/>
            <a:pathLst>
              <a:path h="1806733" w="2097803">
                <a:moveTo>
                  <a:pt x="0" y="0"/>
                </a:moveTo>
                <a:lnTo>
                  <a:pt x="2097803" y="0"/>
                </a:lnTo>
                <a:lnTo>
                  <a:pt x="2097803" y="1806733"/>
                </a:lnTo>
                <a:lnTo>
                  <a:pt x="0" y="1806733"/>
                </a:lnTo>
                <a:lnTo>
                  <a:pt x="0" y="0"/>
                </a:lnTo>
                <a:close/>
              </a:path>
            </a:pathLst>
          </a:custGeom>
          <a:blipFill>
            <a:blip r:embed="rId8"/>
            <a:stretch>
              <a:fillRect l="0" t="0" r="0" b="0"/>
            </a:stretch>
          </a:blipFill>
        </p:spPr>
      </p:sp>
      <p:pic>
        <p:nvPicPr>
          <p:cNvPr name="Picture 8" id="8"/>
          <p:cNvPicPr>
            <a:picLocks noChangeAspect="true"/>
          </p:cNvPicPr>
          <p:nvPr/>
        </p:nvPicPr>
        <p:blipFill>
          <a:blip r:embed="rId9"/>
          <a:srcRect l="0" t="0" r="0" b="0"/>
          <a:stretch>
            <a:fillRect/>
          </a:stretch>
        </p:blipFill>
        <p:spPr>
          <a:xfrm flipH="false" flipV="false" rot="0">
            <a:off x="12041060" y="2766991"/>
            <a:ext cx="6246940" cy="7019033"/>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2020566" y="8071439"/>
            <a:ext cx="888295" cy="754243"/>
          </a:xfrm>
          <a:custGeom>
            <a:avLst/>
            <a:gdLst/>
            <a:ahLst/>
            <a:cxnLst/>
            <a:rect r="r" b="b" t="t" l="l"/>
            <a:pathLst>
              <a:path h="754243" w="888295">
                <a:moveTo>
                  <a:pt x="0" y="0"/>
                </a:moveTo>
                <a:lnTo>
                  <a:pt x="888295" y="0"/>
                </a:lnTo>
                <a:lnTo>
                  <a:pt x="888295" y="754243"/>
                </a:lnTo>
                <a:lnTo>
                  <a:pt x="0" y="754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8268" y="139176"/>
            <a:ext cx="7922830" cy="1463517"/>
            <a:chOff x="0" y="0"/>
            <a:chExt cx="1705854" cy="315108"/>
          </a:xfrm>
        </p:grpSpPr>
        <p:sp>
          <p:nvSpPr>
            <p:cNvPr name="Freeform 4" id="4"/>
            <p:cNvSpPr/>
            <p:nvPr/>
          </p:nvSpPr>
          <p:spPr>
            <a:xfrm flipH="false" flipV="false" rot="0">
              <a:off x="0" y="0"/>
              <a:ext cx="1705854" cy="315108"/>
            </a:xfrm>
            <a:custGeom>
              <a:avLst/>
              <a:gdLst/>
              <a:ahLst/>
              <a:cxnLst/>
              <a:rect r="r" b="b" t="t" l="l"/>
              <a:pathLst>
                <a:path h="315108" w="1705854">
                  <a:moveTo>
                    <a:pt x="49835" y="0"/>
                  </a:moveTo>
                  <a:lnTo>
                    <a:pt x="1656019" y="0"/>
                  </a:lnTo>
                  <a:cubicBezTo>
                    <a:pt x="1683542" y="0"/>
                    <a:pt x="1705854" y="22312"/>
                    <a:pt x="1705854" y="49835"/>
                  </a:cubicBezTo>
                  <a:lnTo>
                    <a:pt x="1705854" y="265273"/>
                  </a:lnTo>
                  <a:cubicBezTo>
                    <a:pt x="1705854" y="292796"/>
                    <a:pt x="1683542" y="315108"/>
                    <a:pt x="1656019" y="315108"/>
                  </a:cubicBezTo>
                  <a:lnTo>
                    <a:pt x="49835" y="315108"/>
                  </a:lnTo>
                  <a:cubicBezTo>
                    <a:pt x="22312" y="315108"/>
                    <a:pt x="0" y="292796"/>
                    <a:pt x="0" y="265273"/>
                  </a:cubicBezTo>
                  <a:lnTo>
                    <a:pt x="0" y="49835"/>
                  </a:lnTo>
                  <a:cubicBezTo>
                    <a:pt x="0" y="22312"/>
                    <a:pt x="22312" y="0"/>
                    <a:pt x="49835" y="0"/>
                  </a:cubicBezTo>
                  <a:close/>
                </a:path>
              </a:pathLst>
            </a:custGeom>
            <a:solidFill>
              <a:srgbClr val="FAB713"/>
            </a:solidFill>
          </p:spPr>
        </p:sp>
        <p:sp>
          <p:nvSpPr>
            <p:cNvPr name="TextBox 5" id="5"/>
            <p:cNvSpPr txBox="true"/>
            <p:nvPr/>
          </p:nvSpPr>
          <p:spPr>
            <a:xfrm>
              <a:off x="0" y="-85725"/>
              <a:ext cx="1705854" cy="400833"/>
            </a:xfrm>
            <a:prstGeom prst="rect">
              <a:avLst/>
            </a:prstGeom>
          </p:spPr>
          <p:txBody>
            <a:bodyPr anchor="ctr" rtlCol="false" tIns="50800" lIns="50800" bIns="50800" rIns="50800"/>
            <a:lstStyle/>
            <a:p>
              <a:pPr algn="l">
                <a:lnSpc>
                  <a:spcPts val="6719"/>
                </a:lnSpc>
              </a:pPr>
              <a:r>
                <a:rPr lang="en-US" sz="4799" b="true">
                  <a:solidFill>
                    <a:srgbClr val="FFFFFF"/>
                  </a:solidFill>
                  <a:latin typeface="Garet Bold"/>
                  <a:ea typeface="Garet Bold"/>
                  <a:cs typeface="Garet Bold"/>
                  <a:sym typeface="Garet Bold"/>
                </a:rPr>
                <a:t>Future Enhancements</a:t>
              </a:r>
            </a:p>
          </p:txBody>
        </p:sp>
      </p:grpSp>
      <p:sp>
        <p:nvSpPr>
          <p:cNvPr name="TextBox 6" id="6"/>
          <p:cNvSpPr txBox="true"/>
          <p:nvPr/>
        </p:nvSpPr>
        <p:spPr>
          <a:xfrm rot="0">
            <a:off x="1028700" y="2538486"/>
            <a:ext cx="14255529" cy="6898698"/>
          </a:xfrm>
          <a:prstGeom prst="rect">
            <a:avLst/>
          </a:prstGeom>
        </p:spPr>
        <p:txBody>
          <a:bodyPr anchor="t" rtlCol="false" tIns="0" lIns="0" bIns="0" rIns="0">
            <a:spAutoFit/>
          </a:bodyPr>
          <a:lstStyle/>
          <a:p>
            <a:pPr algn="ctr">
              <a:lnSpc>
                <a:spcPts val="3952"/>
              </a:lnSpc>
              <a:spcBef>
                <a:spcPct val="0"/>
              </a:spcBef>
            </a:pPr>
            <a:r>
              <a:rPr lang="en-US" sz="2822">
                <a:solidFill>
                  <a:srgbClr val="000000"/>
                </a:solidFill>
                <a:latin typeface="Garet"/>
                <a:ea typeface="Garet"/>
                <a:cs typeface="Garet"/>
                <a:sym typeface="Garet"/>
              </a:rPr>
              <a:t>As we continue improving NarrateIT, here are some features we plan to add in the future:</a:t>
            </a:r>
          </a:p>
          <a:p>
            <a:pPr algn="l">
              <a:lnSpc>
                <a:spcPts val="3952"/>
              </a:lnSpc>
              <a:spcBef>
                <a:spcPct val="0"/>
              </a:spcBef>
            </a:pPr>
            <a:r>
              <a:rPr lang="en-US" b="true" sz="2822">
                <a:solidFill>
                  <a:srgbClr val="000000"/>
                </a:solidFill>
                <a:latin typeface="Garet Bold"/>
                <a:ea typeface="Garet Bold"/>
                <a:cs typeface="Garet Bold"/>
                <a:sym typeface="Garet Bold"/>
              </a:rPr>
              <a:t>Add Sound and Background Music</a:t>
            </a:r>
          </a:p>
          <a:p>
            <a:pPr algn="l">
              <a:lnSpc>
                <a:spcPts val="3952"/>
              </a:lnSpc>
              <a:spcBef>
                <a:spcPct val="0"/>
              </a:spcBef>
            </a:pPr>
            <a:r>
              <a:rPr lang="en-US" sz="2822">
                <a:solidFill>
                  <a:srgbClr val="000000"/>
                </a:solidFill>
                <a:latin typeface="Garet"/>
                <a:ea typeface="Garet"/>
                <a:cs typeface="Garet"/>
                <a:sym typeface="Garet"/>
              </a:rPr>
              <a:t> To make the storytelling experience more immersive and emotional.</a:t>
            </a:r>
          </a:p>
          <a:p>
            <a:pPr algn="l">
              <a:lnSpc>
                <a:spcPts val="3952"/>
              </a:lnSpc>
              <a:spcBef>
                <a:spcPct val="0"/>
              </a:spcBef>
            </a:pPr>
          </a:p>
          <a:p>
            <a:pPr algn="l">
              <a:lnSpc>
                <a:spcPts val="3952"/>
              </a:lnSpc>
              <a:spcBef>
                <a:spcPct val="0"/>
              </a:spcBef>
            </a:pPr>
            <a:r>
              <a:rPr lang="en-US" b="true" sz="2822">
                <a:solidFill>
                  <a:srgbClr val="000000"/>
                </a:solidFill>
                <a:latin typeface="Garet Bold"/>
                <a:ea typeface="Garet Bold"/>
                <a:cs typeface="Garet Bold"/>
                <a:sym typeface="Garet Bold"/>
              </a:rPr>
              <a:t>User Login System</a:t>
            </a:r>
          </a:p>
          <a:p>
            <a:pPr algn="l">
              <a:lnSpc>
                <a:spcPts val="3952"/>
              </a:lnSpc>
              <a:spcBef>
                <a:spcPct val="0"/>
              </a:spcBef>
            </a:pPr>
            <a:r>
              <a:rPr lang="en-US" sz="2822">
                <a:solidFill>
                  <a:srgbClr val="000000"/>
                </a:solidFill>
                <a:latin typeface="Garet"/>
                <a:ea typeface="Garet"/>
                <a:cs typeface="Garet"/>
                <a:sym typeface="Garet"/>
              </a:rPr>
              <a:t> So users can save their progress and return to it anytime.</a:t>
            </a:r>
          </a:p>
          <a:p>
            <a:pPr algn="l">
              <a:lnSpc>
                <a:spcPts val="3952"/>
              </a:lnSpc>
              <a:spcBef>
                <a:spcPct val="0"/>
              </a:spcBef>
            </a:pPr>
          </a:p>
          <a:p>
            <a:pPr algn="l">
              <a:lnSpc>
                <a:spcPts val="3952"/>
              </a:lnSpc>
              <a:spcBef>
                <a:spcPct val="0"/>
              </a:spcBef>
            </a:pPr>
            <a:r>
              <a:rPr lang="en-US" b="true" sz="2822">
                <a:solidFill>
                  <a:srgbClr val="000000"/>
                </a:solidFill>
                <a:latin typeface="Garet Bold"/>
                <a:ea typeface="Garet Bold"/>
                <a:cs typeface="Garet Bold"/>
                <a:sym typeface="Garet Bold"/>
              </a:rPr>
              <a:t>Multiple Story Categories</a:t>
            </a:r>
          </a:p>
          <a:p>
            <a:pPr algn="l">
              <a:lnSpc>
                <a:spcPts val="3952"/>
              </a:lnSpc>
              <a:spcBef>
                <a:spcPct val="0"/>
              </a:spcBef>
            </a:pPr>
            <a:r>
              <a:rPr lang="en-US" sz="2822">
                <a:solidFill>
                  <a:srgbClr val="000000"/>
                </a:solidFill>
                <a:latin typeface="Garet"/>
                <a:ea typeface="Garet"/>
                <a:cs typeface="Garet"/>
                <a:sym typeface="Garet"/>
              </a:rPr>
              <a:t> Like horror, mystery, sci-fi, etc., so users can choose their favorite genre.</a:t>
            </a:r>
          </a:p>
          <a:p>
            <a:pPr algn="l">
              <a:lnSpc>
                <a:spcPts val="3952"/>
              </a:lnSpc>
              <a:spcBef>
                <a:spcPct val="0"/>
              </a:spcBef>
            </a:pPr>
          </a:p>
          <a:p>
            <a:pPr algn="l">
              <a:lnSpc>
                <a:spcPts val="3952"/>
              </a:lnSpc>
              <a:spcBef>
                <a:spcPct val="0"/>
              </a:spcBef>
            </a:pPr>
            <a:r>
              <a:rPr lang="en-US" b="true" sz="2822">
                <a:solidFill>
                  <a:srgbClr val="000000"/>
                </a:solidFill>
                <a:latin typeface="Garet Bold"/>
                <a:ea typeface="Garet Bold"/>
                <a:cs typeface="Garet Bold"/>
                <a:sym typeface="Garet Bold"/>
              </a:rPr>
              <a:t>More Visual Elements</a:t>
            </a:r>
          </a:p>
          <a:p>
            <a:pPr algn="l">
              <a:lnSpc>
                <a:spcPts val="3952"/>
              </a:lnSpc>
              <a:spcBef>
                <a:spcPct val="0"/>
              </a:spcBef>
            </a:pPr>
            <a:r>
              <a:rPr lang="en-US" sz="2822">
                <a:solidFill>
                  <a:srgbClr val="000000"/>
                </a:solidFill>
                <a:latin typeface="Garet"/>
                <a:ea typeface="Garet"/>
                <a:cs typeface="Garet"/>
                <a:sym typeface="Garet"/>
              </a:rPr>
              <a:t>Like character images, animations, and background themes to make the UI more engaging.</a:t>
            </a:r>
          </a:p>
        </p:txBody>
      </p:sp>
      <p:pic>
        <p:nvPicPr>
          <p:cNvPr name="Picture 7" id="7"/>
          <p:cNvPicPr>
            <a:picLocks noChangeAspect="true"/>
          </p:cNvPicPr>
          <p:nvPr/>
        </p:nvPicPr>
        <p:blipFill>
          <a:blip r:embed="rId4"/>
          <a:srcRect l="0" t="0" r="0" b="0"/>
          <a:stretch>
            <a:fillRect/>
          </a:stretch>
        </p:blipFill>
        <p:spPr>
          <a:xfrm flipH="false" flipV="false" rot="0">
            <a:off x="15081862" y="7523544"/>
            <a:ext cx="2604276" cy="2604276"/>
          </a:xfrm>
          <a:prstGeom prst="rect">
            <a:avLst/>
          </a:prstGeom>
        </p:spPr>
      </p:pic>
      <p:sp>
        <p:nvSpPr>
          <p:cNvPr name="Freeform 8" id="8"/>
          <p:cNvSpPr/>
          <p:nvPr/>
        </p:nvSpPr>
        <p:spPr>
          <a:xfrm flipH="false" flipV="false" rot="0">
            <a:off x="7989327" y="139176"/>
            <a:ext cx="1403542" cy="2311221"/>
          </a:xfrm>
          <a:custGeom>
            <a:avLst/>
            <a:gdLst/>
            <a:ahLst/>
            <a:cxnLst/>
            <a:rect r="r" b="b" t="t" l="l"/>
            <a:pathLst>
              <a:path h="2311221" w="1403542">
                <a:moveTo>
                  <a:pt x="0" y="0"/>
                </a:moveTo>
                <a:lnTo>
                  <a:pt x="1403542" y="0"/>
                </a:lnTo>
                <a:lnTo>
                  <a:pt x="1403542" y="2311222"/>
                </a:lnTo>
                <a:lnTo>
                  <a:pt x="0" y="23112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DAGlqOtSnaE</dc:identifier>
  <dcterms:modified xsi:type="dcterms:W3CDTF">2011-08-01T06:04:30Z</dcterms:modified>
  <cp:revision>1</cp:revision>
  <dc:title>NarrateIT - Interactive Storytelling App</dc:title>
</cp:coreProperties>
</file>